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60" r:id="rId3"/>
    <p:sldId id="261" r:id="rId4"/>
    <p:sldId id="263" r:id="rId5"/>
    <p:sldId id="257" r:id="rId6"/>
    <p:sldId id="262" r:id="rId7"/>
    <p:sldId id="264" r:id="rId8"/>
    <p:sldId id="265" r:id="rId9"/>
    <p:sldId id="274" r:id="rId10"/>
    <p:sldId id="275" r:id="rId11"/>
    <p:sldId id="277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6" r:id="rId20"/>
    <p:sldId id="278" r:id="rId21"/>
    <p:sldId id="279" r:id="rId22"/>
    <p:sldId id="273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048" autoAdjust="0"/>
  </p:normalViewPr>
  <p:slideViewPr>
    <p:cSldViewPr>
      <p:cViewPr varScale="1">
        <p:scale>
          <a:sx n="106" d="100"/>
          <a:sy n="106" d="100"/>
        </p:scale>
        <p:origin x="-17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2"/>
            <c:bubble3D val="0"/>
            <c:explosion val="1"/>
          </c:dPt>
          <c:cat>
            <c:strRef>
              <c:f>Sheet1!$A$2:$A$4</c:f>
              <c:strCache>
                <c:ptCount val="3"/>
                <c:pt idx="0">
                  <c:v>OAM</c:v>
                </c:pt>
                <c:pt idx="1">
                  <c:v>VAM </c:v>
                </c:pt>
                <c:pt idx="2">
                  <c:v>Marzano 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0.15</c:v>
                </c:pt>
                <c:pt idx="1">
                  <c:v>0.35</c:v>
                </c:pt>
                <c:pt idx="2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1841593692987007"/>
          <c:y val="2.2886201724784398E-2"/>
          <c:w val="0.38158396850806225"/>
          <c:h val="0.68241532308461439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3"/>
            </a:solidFill>
          </c:spPr>
          <c:cat>
            <c:strRef>
              <c:f>Sheet1!$A$2</c:f>
              <c:strCache>
                <c:ptCount val="1"/>
                <c:pt idx="0">
                  <c:v>Marzano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800"/>
            </a:pPr>
            <a:endParaRPr lang="en-US"/>
          </a:p>
        </c:txPr>
      </c:legendEntry>
      <c:layout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0.37255</cdr:x>
      <cdr:y>0.47619</cdr:y>
    </cdr:from>
    <cdr:to>
      <cdr:x>0.58824</cdr:x>
      <cdr:y>0.61905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47800" y="1523998"/>
          <a:ext cx="838219" cy="4572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0.35294</cdr:x>
      <cdr:y>0.47619</cdr:y>
    </cdr:from>
    <cdr:to>
      <cdr:x>0.54902</cdr:x>
      <cdr:y>0.61905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371600" y="1524000"/>
          <a:ext cx="7620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0.33512</cdr:x>
      <cdr:y>0.47619</cdr:y>
    </cdr:from>
    <cdr:to>
      <cdr:x>0.53119</cdr:x>
      <cdr:y>0.66667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302327" y="1524000"/>
          <a:ext cx="7620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200" dirty="0" smtClean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0.33333</cdr:x>
      <cdr:y>0.5</cdr:y>
    </cdr:from>
    <cdr:to>
      <cdr:x>0.54902</cdr:x>
      <cdr:y>0.64286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295400" y="1600200"/>
          <a:ext cx="838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0.23529</cdr:x>
      <cdr:y>0.6154</cdr:y>
    </cdr:from>
    <cdr:to>
      <cdr:x>0.47059</cdr:x>
      <cdr:y>0.90112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14400" y="196953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0.11765</cdr:x>
      <cdr:y>0.40476</cdr:y>
    </cdr:from>
    <cdr:to>
      <cdr:x>0.35294</cdr:x>
      <cdr:y>0.69048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57200" y="1295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0.13725</cdr:x>
      <cdr:y>0.5577</cdr:y>
    </cdr:from>
    <cdr:to>
      <cdr:x>0.37255</cdr:x>
      <cdr:y>0.84342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33400" y="178486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0.13725</cdr:x>
      <cdr:y>0.5</cdr:y>
    </cdr:from>
    <cdr:to>
      <cdr:x>0.37255</cdr:x>
      <cdr:y>0.78571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33400" y="1600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0.17647</cdr:x>
      <cdr:y>0.5577</cdr:y>
    </cdr:from>
    <cdr:to>
      <cdr:x>0.41176</cdr:x>
      <cdr:y>0.84342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685800" y="178486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0.2549</cdr:x>
      <cdr:y>0.5</cdr:y>
    </cdr:from>
    <cdr:to>
      <cdr:x>0.4902</cdr:x>
      <cdr:y>0.78571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990600" y="1600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0.33153</cdr:x>
      <cdr:y>0.46656</cdr:y>
    </cdr:from>
    <cdr:to>
      <cdr:x>0.57643</cdr:x>
      <cdr:y>0.71656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37880" y="170647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0.32653</cdr:x>
      <cdr:y>0.47917</cdr:y>
    </cdr:from>
    <cdr:to>
      <cdr:x>0.57143</cdr:x>
      <cdr:y>0.72917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219200" y="1752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2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DFDF0-E62E-4E02-BA91-F40FDCD11EDE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AD2AE-7C68-4B91-AD9D-210E2CA7A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962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Handout Instructional</a:t>
            </a:r>
            <a:r>
              <a:rPr lang="en-US" baseline="0" dirty="0" smtClean="0"/>
              <a:t> </a:t>
            </a:r>
            <a:r>
              <a:rPr lang="en-US" baseline="0" smtClean="0"/>
              <a:t>Strategy Worksheet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AD2AE-7C68-4B91-AD9D-210E2CA7A43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399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4DCB-9427-4767-B20B-26B766F3029C}" type="datetimeFigureOut">
              <a:rPr lang="en-US" smtClean="0"/>
              <a:t>7/20/2015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B027-5A4F-420B-8C92-B32658576A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4DCB-9427-4767-B20B-26B766F3029C}" type="datetimeFigureOut">
              <a:rPr lang="en-US" smtClean="0"/>
              <a:t>7/20/2015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B027-5A4F-420B-8C92-B32658576A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4DCB-9427-4767-B20B-26B766F3029C}" type="datetimeFigureOut">
              <a:rPr lang="en-US" smtClean="0"/>
              <a:t>7/20/2015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B027-5A4F-420B-8C92-B32658576A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1"/>
            <a:ext cx="4038600" cy="4525964"/>
          </a:xfrm>
        </p:spPr>
        <p:txBody>
          <a:bodyPr/>
          <a:lstStyle>
            <a:lvl1pPr>
              <a:buClr>
                <a:schemeClr val="bg1">
                  <a:lumMod val="95000"/>
                </a:schemeClr>
              </a:buClr>
              <a:defRPr sz="2400"/>
            </a:lvl1pPr>
            <a:lvl2pPr>
              <a:buClr>
                <a:schemeClr val="bg1">
                  <a:lumMod val="95000"/>
                </a:schemeClr>
              </a:buClr>
              <a:defRPr sz="2000"/>
            </a:lvl2pPr>
            <a:lvl3pPr>
              <a:buClr>
                <a:schemeClr val="bg1">
                  <a:lumMod val="95000"/>
                </a:schemeClr>
              </a:buClr>
              <a:defRPr sz="2000"/>
            </a:lvl3pPr>
            <a:lvl4pPr>
              <a:buClr>
                <a:schemeClr val="bg1">
                  <a:lumMod val="95000"/>
                </a:schemeClr>
              </a:buClr>
              <a:defRPr sz="1800"/>
            </a:lvl4pPr>
            <a:lvl5pPr>
              <a:buClr>
                <a:schemeClr val="bg1">
                  <a:lumMod val="95000"/>
                </a:schemeClr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295401"/>
            <a:ext cx="4038600" cy="4525964"/>
          </a:xfrm>
        </p:spPr>
        <p:txBody>
          <a:bodyPr/>
          <a:lstStyle>
            <a:lvl1pPr>
              <a:buClr>
                <a:schemeClr val="bg1">
                  <a:lumMod val="95000"/>
                </a:schemeClr>
              </a:buClr>
              <a:defRPr sz="2400"/>
            </a:lvl1pPr>
            <a:lvl2pPr>
              <a:buClr>
                <a:schemeClr val="bg1">
                  <a:lumMod val="95000"/>
                </a:schemeClr>
              </a:buClr>
              <a:defRPr sz="2000"/>
            </a:lvl2pPr>
            <a:lvl3pPr>
              <a:buClr>
                <a:schemeClr val="bg1">
                  <a:lumMod val="95000"/>
                </a:schemeClr>
              </a:buClr>
              <a:defRPr sz="2000"/>
            </a:lvl3pPr>
            <a:lvl4pPr>
              <a:buClr>
                <a:schemeClr val="bg1">
                  <a:lumMod val="95000"/>
                </a:schemeClr>
              </a:buClr>
              <a:defRPr sz="1800"/>
            </a:lvl4pPr>
            <a:lvl5pPr>
              <a:buClr>
                <a:schemeClr val="bg1">
                  <a:lumMod val="95000"/>
                </a:schemeClr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>
          <a:xfrm>
            <a:off x="457200" y="6638075"/>
            <a:ext cx="2133600" cy="365125"/>
          </a:xfrm>
        </p:spPr>
        <p:txBody>
          <a:bodyPr/>
          <a:lstStyle/>
          <a:p>
            <a:fld id="{81582BD6-FC20-4557-852B-8433F8572D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639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59400" y="669600"/>
            <a:ext cx="8251200" cy="457200"/>
          </a:xfrm>
        </p:spPr>
        <p:txBody>
          <a:bodyPr>
            <a:normAutofit/>
          </a:bodyPr>
          <a:lstStyle>
            <a:lvl1pPr>
              <a:buFontTx/>
              <a:buNone/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4DCB-9427-4767-B20B-26B766F3029C}" type="datetimeFigureOut">
              <a:rPr lang="en-US" smtClean="0"/>
              <a:t>7/20/2015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B027-5A4F-420B-8C92-B32658576A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4DCB-9427-4767-B20B-26B766F3029C}" type="datetimeFigureOut">
              <a:rPr lang="en-US" smtClean="0"/>
              <a:t>7/20/2015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B027-5A4F-420B-8C92-B32658576A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4DCB-9427-4767-B20B-26B766F3029C}" type="datetimeFigureOut">
              <a:rPr lang="en-US" smtClean="0"/>
              <a:t>7/20/2015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B027-5A4F-420B-8C92-B32658576A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4DCB-9427-4767-B20B-26B766F3029C}" type="datetimeFigureOut">
              <a:rPr lang="en-US" smtClean="0"/>
              <a:t>7/20/2015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B027-5A4F-420B-8C92-B32658576A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4DCB-9427-4767-B20B-26B766F3029C}" type="datetimeFigureOut">
              <a:rPr lang="en-US" smtClean="0"/>
              <a:t>7/20/2015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B027-5A4F-420B-8C92-B32658576A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4DCB-9427-4767-B20B-26B766F3029C}" type="datetimeFigureOut">
              <a:rPr lang="en-US" smtClean="0"/>
              <a:t>7/20/2015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B027-5A4F-420B-8C92-B32658576A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4DCB-9427-4767-B20B-26B766F3029C}" type="datetimeFigureOut">
              <a:rPr lang="en-US" smtClean="0"/>
              <a:t>7/20/2015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B027-5A4F-420B-8C92-B32658576A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4DCB-9427-4767-B20B-26B766F3029C}" type="datetimeFigureOut">
              <a:rPr lang="en-US" smtClean="0"/>
              <a:t>7/20/2015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B027-5A4F-420B-8C92-B32658576A9E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E4DCB-9427-4767-B20B-26B766F3029C}" type="datetimeFigureOut">
              <a:rPr lang="en-US" smtClean="0"/>
              <a:t>7/20/2015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2B027-5A4F-420B-8C92-B32658576A9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ffectiveeducators.com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Malewis@okcps.org" TargetMode="External"/><Relationship Id="rId2" Type="http://schemas.openxmlformats.org/officeDocument/2006/relationships/hyperlink" Target="mailto:clheckman@okcps.org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hyperlink" Target="http://www.google.com/url?sa=i&amp;rct=j&amp;q=questions&amp;source=images&amp;cd=&amp;cad=rja&amp;uact=8&amp;docid=dP4RvkF_cnxXQM&amp;tbnid=NbV91dtGrks8bM:&amp;ved=0CAUQjRw&amp;url=http://www.keepcalm-o-matic.co.uk/p/keep-calm-and-ask-me-questions/&amp;ei=EFXqU5HSK-G78QHGnIHwBw&amp;bvm=bv.72676100,d.cWc&amp;psig=AFQjCNHdXuc_SHfpLf8QzgFSCt_CmC0QiQ&amp;ust=1407952482247670" TargetMode="External"/><Relationship Id="rId4" Type="http://schemas.openxmlformats.org/officeDocument/2006/relationships/hyperlink" Target="mailto:lstimberlake@okcps.or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200400"/>
            <a:ext cx="7117180" cy="1470025"/>
          </a:xfrm>
        </p:spPr>
        <p:txBody>
          <a:bodyPr/>
          <a:lstStyle/>
          <a:p>
            <a:r>
              <a:rPr lang="en-US" sz="6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TLE 2015-2016</a:t>
            </a:r>
            <a:endParaRPr lang="en-US" sz="60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Basics…</a:t>
            </a:r>
            <a:endParaRPr lang="en-US" sz="3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58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-24766"/>
            <a:ext cx="9296400" cy="7127241"/>
          </a:xfrm>
        </p:spPr>
      </p:pic>
    </p:spTree>
    <p:extLst>
      <p:ext uri="{BB962C8B-B14F-4D97-AF65-F5344CB8AC3E}">
        <p14:creationId xmlns:p14="http://schemas.microsoft.com/office/powerpoint/2010/main" val="234227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577" y="-45998"/>
            <a:ext cx="9177577" cy="6962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9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125113" cy="924475"/>
          </a:xfrm>
        </p:spPr>
        <p:txBody>
          <a:bodyPr/>
          <a:lstStyle/>
          <a:p>
            <a:r>
              <a:rPr lang="en-US" sz="40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Domain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295400"/>
            <a:ext cx="7125112" cy="5257799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Domain 2 focuses on planning and preparing</a:t>
            </a:r>
          </a:p>
          <a:p>
            <a:r>
              <a:rPr lang="en-US" sz="2600" dirty="0"/>
              <a:t>Allows a  teacher to incorporate effective classroom strategies and behaviors</a:t>
            </a:r>
          </a:p>
          <a:p>
            <a:r>
              <a:rPr lang="en-US" sz="2600" dirty="0"/>
              <a:t>The eight elements in Domain 2 are divided into three categories:</a:t>
            </a:r>
          </a:p>
          <a:p>
            <a:pPr lvl="1"/>
            <a:r>
              <a:rPr lang="en-US" sz="2600" dirty="0"/>
              <a:t>Planning and preparing for lessons and units</a:t>
            </a:r>
          </a:p>
          <a:p>
            <a:pPr lvl="1"/>
            <a:r>
              <a:rPr lang="en-US" sz="2600" dirty="0"/>
              <a:t>Planning and preparing for use of materials and technology</a:t>
            </a:r>
          </a:p>
          <a:p>
            <a:pPr lvl="1"/>
            <a:r>
              <a:rPr lang="en-US" sz="2600" dirty="0"/>
              <a:t>Planning and preparing for special needs of students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82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Domain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Domain 3 focuses on teacher self-reflection, a vital metacognitive step in teacher development</a:t>
            </a:r>
          </a:p>
          <a:p>
            <a:r>
              <a:rPr lang="en-US" sz="2400" dirty="0"/>
              <a:t>The five elements in Domain 3 are divided into two categories:</a:t>
            </a:r>
          </a:p>
          <a:p>
            <a:pPr lvl="1"/>
            <a:r>
              <a:rPr lang="en-US" sz="2400" dirty="0"/>
              <a:t>Evaluating personal performance </a:t>
            </a:r>
          </a:p>
          <a:p>
            <a:pPr lvl="1"/>
            <a:r>
              <a:rPr lang="en-US" sz="2400" dirty="0"/>
              <a:t>Developing and implementing a professional growth plan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66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Domain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Domain 4 focuses on teacher collegiality and professional behavior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six elements in Domain 4 are divided into three categories:</a:t>
            </a:r>
          </a:p>
          <a:p>
            <a:pPr lvl="1"/>
            <a:r>
              <a:rPr lang="en-US" sz="2400" dirty="0"/>
              <a:t>Promoting a positive environment, </a:t>
            </a:r>
          </a:p>
          <a:p>
            <a:pPr lvl="1"/>
            <a:r>
              <a:rPr lang="en-US" sz="2400" dirty="0"/>
              <a:t>Promoting exchange of ideas and strategies</a:t>
            </a:r>
          </a:p>
          <a:p>
            <a:pPr lvl="1"/>
            <a:r>
              <a:rPr lang="en-US" sz="2400" dirty="0"/>
              <a:t>Promoting district and school development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93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125113" cy="924475"/>
          </a:xfrm>
        </p:spPr>
        <p:txBody>
          <a:bodyPr/>
          <a:lstStyle/>
          <a:p>
            <a:r>
              <a:rPr lang="en-US" sz="40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Who Will be Evaluated?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371600"/>
            <a:ext cx="7125112" cy="4876799"/>
          </a:xfrm>
        </p:spPr>
        <p:txBody>
          <a:bodyPr>
            <a:normAutofit/>
          </a:bodyPr>
          <a:lstStyle/>
          <a:p>
            <a:r>
              <a:rPr lang="en-US" sz="2400" dirty="0"/>
              <a:t>All certified teachers will use a Marzano Evaluation System</a:t>
            </a:r>
          </a:p>
          <a:p>
            <a:r>
              <a:rPr lang="en-US" sz="2400" dirty="0"/>
              <a:t>Classroom teachers will be evaluated using the Marzano Causal Teacher Evaluation System</a:t>
            </a:r>
          </a:p>
          <a:p>
            <a:r>
              <a:rPr lang="en-US" sz="2400" dirty="0"/>
              <a:t>Non-classroom teachers such as, nurses, counselors, librarians, speech pathologists, reading coaches, math coaches, and instructional coaches will be evaluated using the Marzano Instructional Support Member Evaluation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62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iObservation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hlinkClick r:id="rId2"/>
              </a:rPr>
              <a:t>www.effectiveeducators.com</a:t>
            </a:r>
            <a:endParaRPr lang="en-US" sz="2400" dirty="0"/>
          </a:p>
          <a:p>
            <a:r>
              <a:rPr lang="en-US" sz="2400" dirty="0"/>
              <a:t>Collects, manages and reports data from classroom walkthroughs, teacher evaluations and teacher observations</a:t>
            </a:r>
          </a:p>
          <a:p>
            <a:r>
              <a:rPr lang="en-US" sz="2400" dirty="0"/>
              <a:t>Research library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42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District Specifics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3 informal observations/1 does not count</a:t>
            </a:r>
          </a:p>
          <a:p>
            <a:r>
              <a:rPr lang="en-US" sz="2400" dirty="0"/>
              <a:t>1 formal observation/ pre and post conference</a:t>
            </a:r>
          </a:p>
          <a:p>
            <a:r>
              <a:rPr lang="en-US" sz="2400" dirty="0"/>
              <a:t>Walkthroughs at administrators discretion</a:t>
            </a:r>
          </a:p>
          <a:p>
            <a:r>
              <a:rPr lang="en-US" sz="2400" dirty="0"/>
              <a:t>1 peer </a:t>
            </a:r>
            <a:r>
              <a:rPr lang="en-US" sz="2400" dirty="0" smtClean="0"/>
              <a:t>observation</a:t>
            </a:r>
          </a:p>
          <a:p>
            <a:pPr lvl="1"/>
            <a:r>
              <a:rPr lang="en-US" sz="2400" dirty="0" smtClean="0"/>
              <a:t>Observe once</a:t>
            </a:r>
          </a:p>
          <a:p>
            <a:pPr lvl="1"/>
            <a:r>
              <a:rPr lang="en-US" sz="2400" dirty="0" smtClean="0"/>
              <a:t>Be observed once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26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TLE Coordinators</a:t>
            </a:r>
          </a:p>
          <a:p>
            <a:r>
              <a:rPr lang="en-US" sz="2400" dirty="0"/>
              <a:t>Administrators</a:t>
            </a:r>
          </a:p>
          <a:p>
            <a:r>
              <a:rPr lang="en-US" sz="2400" dirty="0"/>
              <a:t>i-Observation </a:t>
            </a:r>
          </a:p>
          <a:p>
            <a:r>
              <a:rPr lang="en-US" sz="2400" dirty="0"/>
              <a:t>Marzano Mondays</a:t>
            </a:r>
          </a:p>
          <a:p>
            <a:r>
              <a:rPr lang="en-US" sz="2400" dirty="0"/>
              <a:t>Art and Science of Teaching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89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Roster Verification</a:t>
            </a:r>
            <a:endParaRPr lang="en-US" sz="40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745839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Roster verification will take place in the spring</a:t>
            </a:r>
          </a:p>
          <a:p>
            <a:pPr lvl="1"/>
            <a:r>
              <a:rPr lang="en-US" sz="2400" dirty="0" smtClean="0"/>
              <a:t>VAM reports will be generated but scores will not count in teacher evaluation until 2017-2018</a:t>
            </a:r>
          </a:p>
          <a:p>
            <a:pPr lvl="1"/>
            <a:r>
              <a:rPr lang="en-US" sz="2400" dirty="0" smtClean="0"/>
              <a:t>Points to remember through-out the year</a:t>
            </a:r>
          </a:p>
          <a:p>
            <a:pPr lvl="2"/>
            <a:r>
              <a:rPr lang="en-US" sz="2400" dirty="0" smtClean="0"/>
              <a:t>Attendance</a:t>
            </a:r>
            <a:endParaRPr lang="en-US" sz="2400" dirty="0"/>
          </a:p>
          <a:p>
            <a:pPr lvl="2"/>
            <a:r>
              <a:rPr lang="en-US" sz="2400" dirty="0" smtClean="0"/>
              <a:t>Special Services</a:t>
            </a:r>
          </a:p>
          <a:p>
            <a:pPr lvl="2"/>
            <a:r>
              <a:rPr lang="en-US" sz="2400" dirty="0" smtClean="0"/>
              <a:t>Schedule Changes</a:t>
            </a:r>
          </a:p>
          <a:p>
            <a:pPr lvl="2"/>
            <a:r>
              <a:rPr lang="en-US" sz="2400" dirty="0" smtClean="0"/>
              <a:t>Teacher Re-assignment</a:t>
            </a:r>
          </a:p>
          <a:p>
            <a:pPr lvl="2"/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444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Who is here today?</a:t>
            </a:r>
            <a:endParaRPr lang="en-US" sz="40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6651348"/>
              </p:ext>
            </p:extLst>
          </p:nvPr>
        </p:nvGraphicFramePr>
        <p:xfrm>
          <a:off x="609600" y="1600200"/>
          <a:ext cx="80772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4038600"/>
              </a:tblGrid>
              <a:tr h="25146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Corner</a:t>
                      </a:r>
                      <a:r>
                        <a:rPr lang="en-US" sz="2400" baseline="0" dirty="0" smtClean="0"/>
                        <a:t> 1- </a:t>
                      </a:r>
                      <a:r>
                        <a:rPr lang="en-US" sz="2400" dirty="0" smtClean="0"/>
                        <a:t>New </a:t>
                      </a:r>
                      <a:r>
                        <a:rPr lang="en-US" sz="2400" smtClean="0"/>
                        <a:t>to </a:t>
                      </a:r>
                      <a:r>
                        <a:rPr lang="en-US" sz="2400" smtClean="0"/>
                        <a:t>OKCPS</a:t>
                      </a:r>
                      <a:endParaRPr lang="en-US" sz="2400" dirty="0" smtClean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2400" dirty="0" smtClean="0"/>
                        <a:t>Corner 2- </a:t>
                      </a:r>
                      <a:r>
                        <a:rPr lang="en-US" sz="2400" baseline="0" dirty="0" smtClean="0"/>
                        <a:t>New to Teaching</a:t>
                      </a:r>
                      <a:endParaRPr lang="en-US" sz="2400" dirty="0" smtClean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5146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Corner 3- New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 to Oklahoma 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Corner 4- New to the U. S. 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829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Roster Verification Tracker</a:t>
            </a:r>
            <a:endParaRPr lang="en-US" sz="40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3692473"/>
              </p:ext>
            </p:extLst>
          </p:nvPr>
        </p:nvGraphicFramePr>
        <p:xfrm>
          <a:off x="762000" y="1524000"/>
          <a:ext cx="7696200" cy="46285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6637"/>
                <a:gridCol w="1763447"/>
                <a:gridCol w="1760369"/>
                <a:gridCol w="1735747"/>
              </a:tblGrid>
              <a:tr h="51067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Teacher's Name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Site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School Year 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</a:tr>
              <a:tr h="25792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</a:tr>
              <a:tr h="61243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Grade level/Subject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Student's Name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Enter Date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Exit Date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</a:tr>
              <a:tr h="28190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</a:tr>
              <a:tr h="15310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</a:tr>
              <a:tr h="15310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</a:tr>
              <a:tr h="15310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</a:tr>
              <a:tr h="15310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</a:tr>
              <a:tr h="15310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</a:tr>
              <a:tr h="15310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</a:tr>
              <a:tr h="15310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</a:tr>
              <a:tr h="15310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</a:tr>
              <a:tr h="15310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</a:tr>
              <a:tr h="15310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</a:tr>
              <a:tr h="15310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</a:tr>
              <a:tr h="15310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</a:tr>
              <a:tr h="15310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</a:tr>
              <a:tr h="15310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</a:tr>
              <a:tr h="15310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</a:tr>
              <a:tr h="15310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</a:tr>
              <a:tr h="15310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</a:tr>
              <a:tr h="15310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</a:tr>
              <a:tr h="15310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95026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Roster Verification Tracker</a:t>
            </a:r>
            <a:endParaRPr lang="en-US" sz="40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8244077"/>
              </p:ext>
            </p:extLst>
          </p:nvPr>
        </p:nvGraphicFramePr>
        <p:xfrm>
          <a:off x="242047" y="2209800"/>
          <a:ext cx="8915400" cy="34269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1565"/>
                <a:gridCol w="1559835"/>
                <a:gridCol w="1752600"/>
                <a:gridCol w="1828800"/>
                <a:gridCol w="1752600"/>
              </a:tblGrid>
              <a:tr h="13594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</a:tr>
              <a:tr h="13594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</a:tr>
              <a:tr h="2433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Special Education Services (date began and Sp. Ed. Teacher's name)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err="1">
                          <a:effectLst/>
                        </a:rPr>
                        <a:t>ELD</a:t>
                      </a:r>
                      <a:r>
                        <a:rPr lang="en-US" sz="2400" u="none" strike="noStrike" dirty="0">
                          <a:effectLst/>
                        </a:rPr>
                        <a:t> (date began and </a:t>
                      </a:r>
                      <a:r>
                        <a:rPr lang="en-US" sz="2400" u="none" strike="noStrike" dirty="0" err="1">
                          <a:effectLst/>
                        </a:rPr>
                        <a:t>ELD</a:t>
                      </a:r>
                      <a:r>
                        <a:rPr lang="en-US" sz="2400" u="none" strike="noStrike" dirty="0">
                          <a:effectLst/>
                        </a:rPr>
                        <a:t> teacher's name)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Reading Specialist (date began and Reading Specialist's name) 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Co-Teaching (date began and co-teacher's name) 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Comments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</a:tr>
              <a:tr h="135942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</a:tr>
              <a:tr h="135942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</a:tr>
              <a:tr h="135942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</a:tr>
              <a:tr h="135942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35" marR="6235" marT="623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32631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Questions????</a:t>
            </a:r>
          </a:p>
        </p:txBody>
      </p:sp>
      <p:pic>
        <p:nvPicPr>
          <p:cNvPr id="4" name="Picture 2" descr="C:\Users\malewis\AppData\Local\Microsoft\Windows\Temporary Internet Files\Content.IE5\ENVUMMYP\MC900441902[1].wm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1" y="2032218"/>
            <a:ext cx="2987726" cy="3530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101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5410200" cy="45259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Cindy Heckman</a:t>
            </a:r>
          </a:p>
          <a:p>
            <a:pPr>
              <a:buNone/>
            </a:pPr>
            <a:r>
              <a:rPr lang="en-US" dirty="0" smtClean="0"/>
              <a:t>TLE Coordinator- </a:t>
            </a:r>
            <a:r>
              <a:rPr lang="en-US" dirty="0" smtClean="0">
                <a:hlinkClick r:id="rId2"/>
              </a:rPr>
              <a:t>clheckman@okcps.org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Michelle Lewis</a:t>
            </a:r>
          </a:p>
          <a:p>
            <a:pPr>
              <a:buNone/>
            </a:pPr>
            <a:r>
              <a:rPr lang="en-US" dirty="0" smtClean="0"/>
              <a:t>TLE Coordinator- </a:t>
            </a:r>
            <a:r>
              <a:rPr lang="en-US" dirty="0" smtClean="0">
                <a:hlinkClick r:id="rId3"/>
              </a:rPr>
              <a:t>Malewis@okcps.org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LaTasha Timberlake </a:t>
            </a:r>
          </a:p>
          <a:p>
            <a:pPr>
              <a:buNone/>
            </a:pPr>
            <a:r>
              <a:rPr lang="en-US" dirty="0" smtClean="0"/>
              <a:t>TLE Coordinator- </a:t>
            </a:r>
            <a:r>
              <a:rPr lang="en-US" dirty="0" smtClean="0">
                <a:hlinkClick r:id="rId4"/>
              </a:rPr>
              <a:t>lstimberlake@okcps.org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Contact Information</a:t>
            </a:r>
            <a:endParaRPr lang="en-US" dirty="0"/>
          </a:p>
        </p:txBody>
      </p:sp>
      <p:pic>
        <p:nvPicPr>
          <p:cNvPr id="6" name="Picture 4" descr="http://t1.gstatic.com/images?q=tbn:ANd9GcTnjIK5CGS_lkIb7caYhIo1rcxfkZw4ljHKYzyfu69_QAXqpb3a:sd.keepcalm-o-matic.co.uk/i/keep-calm-and-ask-me-questions.png">
            <a:hlinkClick r:id="rId5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295400"/>
            <a:ext cx="4544405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 rot="19870161">
            <a:off x="7276404" y="3178979"/>
            <a:ext cx="325887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Kristen ITC" pitchFamily="66" charset="0"/>
              </a:rPr>
              <a:t>The TLE </a:t>
            </a:r>
          </a:p>
          <a:p>
            <a:r>
              <a:rPr lang="en-US" sz="2800" b="1" dirty="0">
                <a:solidFill>
                  <a:schemeClr val="bg1"/>
                </a:solidFill>
                <a:latin typeface="Kristen ITC" pitchFamily="66" charset="0"/>
              </a:rPr>
              <a:t>Team </a:t>
            </a:r>
          </a:p>
        </p:txBody>
      </p:sp>
      <p:sp>
        <p:nvSpPr>
          <p:cNvPr id="9" name="Rectangle 8"/>
          <p:cNvSpPr/>
          <p:nvPr/>
        </p:nvSpPr>
        <p:spPr>
          <a:xfrm>
            <a:off x="7238999" y="4505762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Kristen ITC" pitchFamily="66" charset="0"/>
              </a:rPr>
              <a:t>X</a:t>
            </a:r>
            <a:endParaRPr lang="en-US" sz="4000" b="1" dirty="0">
              <a:solidFill>
                <a:schemeClr val="bg1"/>
              </a:solidFill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Norms</a:t>
            </a:r>
            <a:endParaRPr lang="en-US" sz="40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Be present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Please silent all cell phones</a:t>
            </a:r>
          </a:p>
          <a:p>
            <a:endParaRPr lang="en-US" sz="2400" dirty="0" smtClean="0"/>
          </a:p>
          <a:p>
            <a:r>
              <a:rPr lang="en-US" sz="2400" dirty="0" smtClean="0"/>
              <a:t>If you need to make/take a phone call, please step out</a:t>
            </a:r>
          </a:p>
          <a:p>
            <a:endParaRPr lang="en-US" sz="2400" dirty="0" smtClean="0"/>
          </a:p>
          <a:p>
            <a:r>
              <a:rPr lang="en-US" sz="2400" dirty="0" smtClean="0"/>
              <a:t>Take care of yourself and your neighbor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Ask questions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324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What is TLE?</a:t>
            </a:r>
            <a:endParaRPr lang="en-US" sz="40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TLE stands for Teacher and Leader Effectiveness</a:t>
            </a:r>
          </a:p>
          <a:p>
            <a:r>
              <a:rPr lang="en-US" sz="2400" dirty="0"/>
              <a:t>TLE is the evaluation system that is used to inform instruction, create professional development opportunities, and improve both the practice and art of teaching and leading</a:t>
            </a:r>
          </a:p>
          <a:p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22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How do Rumors Get Started?</a:t>
            </a:r>
            <a:endParaRPr lang="en-US" sz="40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There are many changes but much remains the same</a:t>
            </a:r>
          </a:p>
          <a:p>
            <a:r>
              <a:rPr lang="en-US" sz="3200" dirty="0" smtClean="0"/>
              <a:t>Clarify what you need to know for 2015-2016</a:t>
            </a:r>
          </a:p>
          <a:p>
            <a:r>
              <a:rPr lang="en-US" sz="3200" dirty="0" smtClean="0"/>
              <a:t>Still not sure? Just ask.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35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Evaluation Components </a:t>
            </a:r>
            <a:endParaRPr lang="en-US" sz="40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2014-2015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69634772"/>
              </p:ext>
            </p:extLst>
          </p:nvPr>
        </p:nvGraphicFramePr>
        <p:xfrm>
          <a:off x="533400" y="2590800"/>
          <a:ext cx="3886201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     2015-2016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176336754"/>
              </p:ext>
            </p:extLst>
          </p:nvPr>
        </p:nvGraphicFramePr>
        <p:xfrm>
          <a:off x="5029200" y="2286000"/>
          <a:ext cx="37338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752600" y="3269489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15%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60058" y="4191000"/>
            <a:ext cx="859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35%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13594" y="4006334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50%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867400" y="4038600"/>
            <a:ext cx="951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95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Marzano Evaluation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Instructional Framework for OKCPS</a:t>
            </a:r>
          </a:p>
          <a:p>
            <a:r>
              <a:rPr lang="en-US" sz="2400" dirty="0"/>
              <a:t>Research-based elements that have traditionally been shown to correlate with student academic achievement</a:t>
            </a:r>
          </a:p>
          <a:p>
            <a:r>
              <a:rPr lang="en-US" sz="2400" dirty="0"/>
              <a:t>Allows for specific feedback to teachers</a:t>
            </a:r>
          </a:p>
          <a:p>
            <a:pPr lvl="1"/>
            <a:r>
              <a:rPr lang="en-US" sz="2400" dirty="0"/>
              <a:t>Targets strengths and </a:t>
            </a:r>
            <a:r>
              <a:rPr lang="en-US" sz="2400" dirty="0" smtClean="0"/>
              <a:t>areas of growth </a:t>
            </a:r>
            <a:r>
              <a:rPr lang="en-US" sz="2400" dirty="0"/>
              <a:t> </a:t>
            </a:r>
            <a:r>
              <a:rPr lang="en-US" sz="2400" dirty="0" smtClean="0"/>
              <a:t>in classroom </a:t>
            </a:r>
            <a:r>
              <a:rPr lang="en-US" sz="2400" dirty="0"/>
              <a:t>instruction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57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Domain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Domain 1 focuses on classroom strategies and behaviors that impact student achievement </a:t>
            </a:r>
          </a:p>
          <a:p>
            <a:r>
              <a:rPr lang="en-US" sz="2400" dirty="0"/>
              <a:t>Emphasizes what occurs in the classroom</a:t>
            </a:r>
          </a:p>
          <a:p>
            <a:r>
              <a:rPr lang="en-US" sz="2400" dirty="0"/>
              <a:t> The forty-one elements in Domain 1 are divided into three segments:</a:t>
            </a:r>
          </a:p>
          <a:p>
            <a:pPr lvl="1"/>
            <a:r>
              <a:rPr lang="en-US" sz="2400" dirty="0"/>
              <a:t>segments involving routine events</a:t>
            </a:r>
          </a:p>
          <a:p>
            <a:pPr lvl="1"/>
            <a:r>
              <a:rPr lang="en-US" sz="2400" dirty="0"/>
              <a:t>segments addressing content </a:t>
            </a:r>
          </a:p>
          <a:p>
            <a:pPr lvl="1"/>
            <a:r>
              <a:rPr lang="en-US" sz="2400" dirty="0"/>
              <a:t>segments enacted on the spot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83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Domain 1 Turn and Talk</a:t>
            </a:r>
            <a:endParaRPr lang="en-US" sz="40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239000" cy="435623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Choose a strategy and discuss with your partner.</a:t>
            </a:r>
          </a:p>
          <a:p>
            <a:r>
              <a:rPr lang="en-US" sz="2800" dirty="0" smtClean="0"/>
              <a:t>What strategies do you want to incorporate this year?</a:t>
            </a:r>
          </a:p>
          <a:p>
            <a:r>
              <a:rPr lang="en-US" sz="2800" dirty="0" smtClean="0"/>
              <a:t>How can you make this a reality?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8056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</Template>
  <TotalTime>351</TotalTime>
  <Words>635</Words>
  <Application>Microsoft Office PowerPoint</Application>
  <PresentationFormat>On-screen Show (4:3)</PresentationFormat>
  <Paragraphs>148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Summer</vt:lpstr>
      <vt:lpstr>TLE 2015-2016</vt:lpstr>
      <vt:lpstr>Who is here today?</vt:lpstr>
      <vt:lpstr>Norms</vt:lpstr>
      <vt:lpstr>What is TLE?</vt:lpstr>
      <vt:lpstr>How do Rumors Get Started?</vt:lpstr>
      <vt:lpstr>Evaluation Components </vt:lpstr>
      <vt:lpstr>Marzano Evaluation Model</vt:lpstr>
      <vt:lpstr>Domain 1</vt:lpstr>
      <vt:lpstr>Domain 1 Turn and Talk</vt:lpstr>
      <vt:lpstr>PowerPoint Presentation</vt:lpstr>
      <vt:lpstr>PowerPoint Presentation</vt:lpstr>
      <vt:lpstr>Domain 2</vt:lpstr>
      <vt:lpstr>Domain 3</vt:lpstr>
      <vt:lpstr>Domain 4</vt:lpstr>
      <vt:lpstr>Who Will be Evaluated?</vt:lpstr>
      <vt:lpstr>iObservation</vt:lpstr>
      <vt:lpstr>District Specifics</vt:lpstr>
      <vt:lpstr>Resources</vt:lpstr>
      <vt:lpstr>Roster Verification</vt:lpstr>
      <vt:lpstr>Roster Verification Tracker</vt:lpstr>
      <vt:lpstr>Roster Verification Tracker</vt:lpstr>
      <vt:lpstr>Questions????</vt:lpstr>
      <vt:lpstr>Contact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TLE 2015-2016</dc:title>
  <dc:creator>Lewis, Michelle A.</dc:creator>
  <cp:lastModifiedBy>Currin-Moore, Alicia Q.</cp:lastModifiedBy>
  <cp:revision>28</cp:revision>
  <dcterms:created xsi:type="dcterms:W3CDTF">2015-06-22T20:41:08Z</dcterms:created>
  <dcterms:modified xsi:type="dcterms:W3CDTF">2015-07-20T19:55:31Z</dcterms:modified>
</cp:coreProperties>
</file>