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63" r:id="rId4"/>
    <p:sldId id="264" r:id="rId5"/>
    <p:sldId id="258" r:id="rId6"/>
    <p:sldId id="259" r:id="rId7"/>
    <p:sldId id="260" r:id="rId8"/>
    <p:sldId id="262" r:id="rId9"/>
    <p:sldId id="261" r:id="rId10"/>
    <p:sldId id="265" r:id="rId11"/>
    <p:sldId id="266" r:id="rId12"/>
    <p:sldId id="267" r:id="rId13"/>
    <p:sldId id="268" r:id="rId14"/>
    <p:sldId id="269" r:id="rId15"/>
    <p:sldId id="270" r:id="rId16"/>
    <p:sldId id="271" r:id="rId17"/>
    <p:sldId id="272" r:id="rId18"/>
    <p:sldId id="273" r:id="rId19"/>
    <p:sldId id="274" r:id="rId20"/>
    <p:sldId id="276"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70" d="100"/>
          <a:sy n="170" d="100"/>
        </p:scale>
        <p:origin x="106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7E53D3-9D6B-4EE5-BFF4-D1AB1B1E6BD5}" type="datetimeFigureOut">
              <a:rPr lang="en-US" smtClean="0"/>
              <a:t>9/18/2014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5C606A-57B0-4D9F-83EB-E3C4FB0A1919}" type="slidenum">
              <a:rPr lang="en-US" smtClean="0"/>
              <a:t>‹#›</a:t>
            </a:fld>
            <a:endParaRPr lang="en-US"/>
          </a:p>
        </p:txBody>
      </p:sp>
    </p:spTree>
    <p:extLst>
      <p:ext uri="{BB962C8B-B14F-4D97-AF65-F5344CB8AC3E}">
        <p14:creationId xmlns:p14="http://schemas.microsoft.com/office/powerpoint/2010/main" val="2493236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29055-0FB6-4A83-9F78-B65B112CA98A}" type="datetimeFigureOut">
              <a:rPr lang="en-US" smtClean="0"/>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68326-BF08-4332-A53D-FACA41D4E232}" type="slidenum">
              <a:rPr lang="en-US" smtClean="0"/>
              <a:t>‹#›</a:t>
            </a:fld>
            <a:endParaRPr lang="en-US"/>
          </a:p>
        </p:txBody>
      </p:sp>
    </p:spTree>
    <p:extLst>
      <p:ext uri="{BB962C8B-B14F-4D97-AF65-F5344CB8AC3E}">
        <p14:creationId xmlns:p14="http://schemas.microsoft.com/office/powerpoint/2010/main" val="301880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68326-BF08-4332-A53D-FACA41D4E232}" type="slidenum">
              <a:rPr lang="en-US" smtClean="0"/>
              <a:t>8</a:t>
            </a:fld>
            <a:endParaRPr lang="en-US"/>
          </a:p>
        </p:txBody>
      </p:sp>
    </p:spTree>
    <p:extLst>
      <p:ext uri="{BB962C8B-B14F-4D97-AF65-F5344CB8AC3E}">
        <p14:creationId xmlns:p14="http://schemas.microsoft.com/office/powerpoint/2010/main" val="370196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68326-BF08-4332-A53D-FACA41D4E232}" type="slidenum">
              <a:rPr lang="en-US" smtClean="0"/>
              <a:t>13</a:t>
            </a:fld>
            <a:endParaRPr lang="en-US"/>
          </a:p>
        </p:txBody>
      </p:sp>
    </p:spTree>
    <p:extLst>
      <p:ext uri="{BB962C8B-B14F-4D97-AF65-F5344CB8AC3E}">
        <p14:creationId xmlns:p14="http://schemas.microsoft.com/office/powerpoint/2010/main" val="415533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Use the “Marzano Leadership Model with Marzano and OKCPS Evidences” to find specific options for you to upload.</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0168326-BF08-4332-A53D-FACA41D4E232}" type="slidenum">
              <a:rPr lang="en-US" smtClean="0"/>
              <a:t>16</a:t>
            </a:fld>
            <a:endParaRPr lang="en-US"/>
          </a:p>
        </p:txBody>
      </p:sp>
    </p:spTree>
    <p:extLst>
      <p:ext uri="{BB962C8B-B14F-4D97-AF65-F5344CB8AC3E}">
        <p14:creationId xmlns:p14="http://schemas.microsoft.com/office/powerpoint/2010/main" val="185077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a:t>
            </a:r>
            <a:r>
              <a:rPr lang="en-US" baseline="0" dirty="0" smtClean="0"/>
              <a:t> click “Finish”, your conference will be automatically sent to your supervisor. </a:t>
            </a:r>
            <a:endParaRPr lang="en-US" dirty="0"/>
          </a:p>
        </p:txBody>
      </p:sp>
      <p:sp>
        <p:nvSpPr>
          <p:cNvPr id="4" name="Slide Number Placeholder 3"/>
          <p:cNvSpPr>
            <a:spLocks noGrp="1"/>
          </p:cNvSpPr>
          <p:nvPr>
            <p:ph type="sldNum" sz="quarter" idx="10"/>
          </p:nvPr>
        </p:nvSpPr>
        <p:spPr/>
        <p:txBody>
          <a:bodyPr/>
          <a:lstStyle/>
          <a:p>
            <a:fld id="{E0168326-BF08-4332-A53D-FACA41D4E232}" type="slidenum">
              <a:rPr lang="en-US" smtClean="0"/>
              <a:t>19</a:t>
            </a:fld>
            <a:endParaRPr lang="en-US"/>
          </a:p>
        </p:txBody>
      </p:sp>
    </p:spTree>
    <p:extLst>
      <p:ext uri="{BB962C8B-B14F-4D97-AF65-F5344CB8AC3E}">
        <p14:creationId xmlns:p14="http://schemas.microsoft.com/office/powerpoint/2010/main" val="8952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B496D2-9EB3-411B-961C-32E2849AED8B}"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496D2-9EB3-411B-961C-32E2849AED8B}"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496D2-9EB3-411B-961C-32E2849AED8B}"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bg1">
                  <a:lumMod val="95000"/>
                </a:schemeClr>
              </a:buClr>
              <a:defRPr sz="2400"/>
            </a:lvl1pPr>
            <a:lvl2pPr>
              <a:buClr>
                <a:schemeClr val="bg1">
                  <a:lumMod val="95000"/>
                </a:schemeClr>
              </a:buClr>
              <a:defRPr sz="2000"/>
            </a:lvl2pPr>
            <a:lvl3pPr>
              <a:buClr>
                <a:schemeClr val="bg1">
                  <a:lumMod val="95000"/>
                </a:schemeClr>
              </a:buClr>
              <a:defRPr sz="2000"/>
            </a:lvl3pPr>
            <a:lvl4pPr>
              <a:buClr>
                <a:schemeClr val="bg1">
                  <a:lumMod val="95000"/>
                </a:schemeClr>
              </a:buClr>
              <a:defRPr sz="1800"/>
            </a:lvl4pPr>
            <a:lvl5pPr>
              <a:buClr>
                <a:schemeClr val="bg1">
                  <a:lumMod val="9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bg1">
                  <a:lumMod val="95000"/>
                </a:schemeClr>
              </a:buClr>
              <a:defRPr sz="2400"/>
            </a:lvl1pPr>
            <a:lvl2pPr>
              <a:buClr>
                <a:schemeClr val="bg1">
                  <a:lumMod val="95000"/>
                </a:schemeClr>
              </a:buClr>
              <a:defRPr sz="2000"/>
            </a:lvl2pPr>
            <a:lvl3pPr>
              <a:buClr>
                <a:schemeClr val="bg1">
                  <a:lumMod val="95000"/>
                </a:schemeClr>
              </a:buClr>
              <a:defRPr sz="2000"/>
            </a:lvl3pPr>
            <a:lvl4pPr>
              <a:buClr>
                <a:schemeClr val="bg1">
                  <a:lumMod val="95000"/>
                </a:schemeClr>
              </a:buClr>
              <a:defRPr sz="1800"/>
            </a:lvl4pPr>
            <a:lvl5pPr>
              <a:buClr>
                <a:schemeClr val="bg1">
                  <a:lumMod val="9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286383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B496D2-9EB3-411B-961C-32E2849AED8B}"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EB496D2-9EB3-411B-961C-32E2849AED8B}"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B496D2-9EB3-411B-961C-32E2849AED8B}"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220CE-C540-49F0-99BB-B7F85A55FE9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B496D2-9EB3-411B-961C-32E2849AED8B}" type="datetimeFigureOut">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496D2-9EB3-411B-961C-32E2849AED8B}"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496D2-9EB3-411B-961C-32E2849AED8B}"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EB496D2-9EB3-411B-961C-32E2849AED8B}" type="datetimeFigureOut">
              <a:rPr lang="en-US" smtClean="0"/>
              <a:t>9/18/2014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4E220CE-C540-49F0-99BB-B7F85A55FE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496D2-9EB3-411B-961C-32E2849AED8B}"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220CE-C540-49F0-99BB-B7F85A55FE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EB496D2-9EB3-411B-961C-32E2849AED8B}" type="datetimeFigureOut">
              <a:rPr lang="en-US" smtClean="0"/>
              <a:t>9/18/2014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4E220CE-C540-49F0-99BB-B7F85A55FE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questions&amp;source=images&amp;cd=&amp;cad=rja&amp;uact=8&amp;docid=dP4RvkF_cnxXQM&amp;tbnid=NbV91dtGrks8bM:&amp;ved=0CAUQjRw&amp;url=http://www.keepcalm-o-matic.co.uk/p/keep-calm-and-ask-me-questions/&amp;ei=EFXqU5HSK-G78QHGnIHwBw&amp;bvm=bv.72676100,d.cWc&amp;psig=AFQjCNHdXuc_SHfpLf8QzgFSCt_CmC0QiQ&amp;ust=140795248224767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Aqcurrin-moore@okcps.org" TargetMode="External"/><Relationship Id="rId7" Type="http://schemas.openxmlformats.org/officeDocument/2006/relationships/image" Target="../media/image14.png"/><Relationship Id="rId2" Type="http://schemas.openxmlformats.org/officeDocument/2006/relationships/hyperlink" Target="http://okcpstle.weebly.com/" TargetMode="External"/><Relationship Id="rId1" Type="http://schemas.openxmlformats.org/officeDocument/2006/relationships/slideLayout" Target="../slideLayouts/slideLayout12.xml"/><Relationship Id="rId6" Type="http://schemas.openxmlformats.org/officeDocument/2006/relationships/hyperlink" Target="mailto:lstimberlake@okcps.org" TargetMode="External"/><Relationship Id="rId5" Type="http://schemas.openxmlformats.org/officeDocument/2006/relationships/hyperlink" Target="mailto:Malewis@okcps.org" TargetMode="External"/><Relationship Id="rId4" Type="http://schemas.openxmlformats.org/officeDocument/2006/relationships/hyperlink" Target="mailto:clheckman@okcp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Completing a leadership observation </a:t>
            </a:r>
            <a:endParaRPr lang="en-US" dirty="0"/>
          </a:p>
        </p:txBody>
      </p:sp>
      <p:sp>
        <p:nvSpPr>
          <p:cNvPr id="3" name="Subtitle 2"/>
          <p:cNvSpPr>
            <a:spLocks noGrp="1"/>
          </p:cNvSpPr>
          <p:nvPr>
            <p:ph type="subTitle" idx="1"/>
          </p:nvPr>
        </p:nvSpPr>
        <p:spPr/>
        <p:txBody>
          <a:bodyPr/>
          <a:lstStyle/>
          <a:p>
            <a:r>
              <a:rPr lang="en-US" dirty="0" smtClean="0"/>
              <a:t>Marzano school leadership 2014-2015</a:t>
            </a:r>
          </a:p>
        </p:txBody>
      </p:sp>
    </p:spTree>
    <p:extLst>
      <p:ext uri="{BB962C8B-B14F-4D97-AF65-F5344CB8AC3E}">
        <p14:creationId xmlns:p14="http://schemas.microsoft.com/office/powerpoint/2010/main" val="1192050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548640"/>
          </a:xfrm>
        </p:spPr>
        <p:txBody>
          <a:bodyPr/>
          <a:lstStyle/>
          <a:p>
            <a:r>
              <a:rPr lang="en-US" b="1" u="sng" dirty="0"/>
              <a:t>STEP 1</a:t>
            </a:r>
            <a:r>
              <a:rPr lang="en-US" dirty="0"/>
              <a:t>- Hover </a:t>
            </a:r>
            <a:r>
              <a:rPr lang="en-US" dirty="0" smtClean="0"/>
              <a:t>over </a:t>
            </a:r>
            <a:r>
              <a:rPr lang="en-US" smtClean="0"/>
              <a:t>“Observations” </a:t>
            </a:r>
            <a:r>
              <a:rPr lang="en-US" dirty="0"/>
              <a:t>then </a:t>
            </a:r>
            <a:r>
              <a:rPr lang="en-US" dirty="0" smtClean="0"/>
              <a:t>click </a:t>
            </a:r>
            <a:r>
              <a:rPr lang="en-US" dirty="0"/>
              <a:t>“Leadership Conferences</a:t>
            </a:r>
            <a:r>
              <a:rPr lang="en-US" dirty="0" smtClean="0"/>
              <a:t>”</a:t>
            </a:r>
            <a:r>
              <a:rPr lang="en-US" dirty="0"/>
              <a:t/>
            </a:r>
            <a:br>
              <a:rPr lang="en-US" dirty="0"/>
            </a:br>
            <a:endParaRPr lang="en-US" b="1"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790"/>
          <a:stretch/>
        </p:blipFill>
        <p:spPr bwMode="auto">
          <a:xfrm>
            <a:off x="304800" y="1357174"/>
            <a:ext cx="7641157" cy="404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rot="2863728">
            <a:off x="2429744" y="2114928"/>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801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b="1" u="sng" dirty="0"/>
              <a:t>STEP 2</a:t>
            </a:r>
            <a:r>
              <a:rPr lang="en-US" dirty="0"/>
              <a:t>- </a:t>
            </a:r>
            <a:r>
              <a:rPr lang="en-US" dirty="0" smtClean="0"/>
              <a:t>Click </a:t>
            </a:r>
            <a:r>
              <a:rPr lang="en-US" dirty="0"/>
              <a:t>“Create New Leadership Conference”</a:t>
            </a:r>
            <a:br>
              <a:rPr lang="en-US" dirty="0"/>
            </a:b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78"/>
          <a:stretch/>
        </p:blipFill>
        <p:spPr bwMode="auto">
          <a:xfrm>
            <a:off x="76200" y="1219200"/>
            <a:ext cx="8809632" cy="473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rot="2165213">
            <a:off x="2070452" y="2411061"/>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874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20940" cy="548640"/>
          </a:xfrm>
        </p:spPr>
        <p:txBody>
          <a:bodyPr/>
          <a:lstStyle/>
          <a:p>
            <a:r>
              <a:rPr lang="en-US" b="1" u="sng" dirty="0"/>
              <a:t>STEP </a:t>
            </a:r>
            <a:r>
              <a:rPr lang="en-US" b="1" u="sng" dirty="0" smtClean="0"/>
              <a:t>3a</a:t>
            </a:r>
            <a:r>
              <a:rPr lang="en-US" dirty="0" smtClean="0"/>
              <a:t>- </a:t>
            </a:r>
            <a:r>
              <a:rPr lang="en-US" dirty="0"/>
              <a:t>Under “To Be Completed By” select “I’m creating this form for myself to complete”.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38"/>
          <a:stretch/>
        </p:blipFill>
        <p:spPr bwMode="auto">
          <a:xfrm>
            <a:off x="152401" y="1295400"/>
            <a:ext cx="8809632" cy="472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rot="2666663">
            <a:off x="2640325" y="313996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209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548640"/>
          </a:xfrm>
        </p:spPr>
        <p:txBody>
          <a:bodyPr/>
          <a:lstStyle/>
          <a:p>
            <a:r>
              <a:rPr lang="en-US" b="1" u="sng" dirty="0"/>
              <a:t>STEP </a:t>
            </a:r>
            <a:r>
              <a:rPr lang="en-US" b="1" u="sng" dirty="0" smtClean="0"/>
              <a:t>3b</a:t>
            </a:r>
            <a:r>
              <a:rPr lang="en-US" dirty="0" smtClean="0"/>
              <a:t>- Under </a:t>
            </a:r>
            <a:r>
              <a:rPr lang="en-US" dirty="0"/>
              <a:t>“Add Requested By” search for your immediate supervisor’s name,  then click </a:t>
            </a:r>
            <a:r>
              <a:rPr lang="en-US" dirty="0" smtClean="0"/>
              <a:t>“add”. </a:t>
            </a:r>
            <a:r>
              <a:rPr lang="en-US" dirty="0"/>
              <a:t>Click “Next” at the bottom of the page. </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638"/>
          <a:stretch/>
        </p:blipFill>
        <p:spPr bwMode="auto">
          <a:xfrm>
            <a:off x="123968" y="1828800"/>
            <a:ext cx="8809632" cy="472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rot="1517459">
            <a:off x="3810000" y="472440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91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STEP-4</a:t>
            </a:r>
            <a:r>
              <a:rPr lang="en-US" dirty="0"/>
              <a:t> The form should look like this:</a:t>
            </a:r>
            <a:br>
              <a:rPr lang="en-US" dirty="0"/>
            </a:b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51" b="4734"/>
          <a:stretch/>
        </p:blipFill>
        <p:spPr bwMode="auto">
          <a:xfrm>
            <a:off x="228601" y="990600"/>
            <a:ext cx="8574206" cy="464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774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548640"/>
          </a:xfrm>
        </p:spPr>
        <p:txBody>
          <a:bodyPr/>
          <a:lstStyle/>
          <a:p>
            <a:r>
              <a:rPr lang="en-US" b="1" u="sng" dirty="0"/>
              <a:t>STEP 5</a:t>
            </a:r>
            <a:r>
              <a:rPr lang="en-US" dirty="0"/>
              <a:t>-     Read the first element in Domain 1.  Check the boxes next to the evidence(s) that </a:t>
            </a:r>
            <a:r>
              <a:rPr lang="en-US" dirty="0" smtClean="0"/>
              <a:t>occur </a:t>
            </a:r>
            <a:r>
              <a:rPr lang="en-US" dirty="0"/>
              <a:t>in your building.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20" b="7886"/>
          <a:stretch/>
        </p:blipFill>
        <p:spPr bwMode="auto">
          <a:xfrm>
            <a:off x="228600" y="1676404"/>
            <a:ext cx="8915400" cy="470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rot="1655785">
            <a:off x="2789851" y="3714194"/>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412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5"/>
            <a:ext cx="7520940" cy="853440"/>
          </a:xfrm>
        </p:spPr>
        <p:txBody>
          <a:bodyPr/>
          <a:lstStyle/>
          <a:p>
            <a:r>
              <a:rPr lang="en-US" b="1" u="sng" dirty="0"/>
              <a:t>Step 6</a:t>
            </a:r>
            <a:r>
              <a:rPr lang="en-US" dirty="0"/>
              <a:t>- Upload documents </a:t>
            </a:r>
            <a:r>
              <a:rPr lang="en-US" dirty="0" smtClean="0"/>
              <a:t>(maximum of 2</a:t>
            </a:r>
            <a:r>
              <a:rPr lang="en-US" sz="2000" dirty="0" smtClean="0"/>
              <a:t>)</a:t>
            </a:r>
            <a:r>
              <a:rPr lang="en-US" b="1" dirty="0" smtClean="0"/>
              <a:t> </a:t>
            </a:r>
            <a:r>
              <a:rPr lang="en-US" dirty="0" smtClean="0"/>
              <a:t>for each element  </a:t>
            </a:r>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93"/>
          <a:stretch/>
        </p:blipFill>
        <p:spPr bwMode="auto">
          <a:xfrm>
            <a:off x="76200" y="914400"/>
            <a:ext cx="8839200" cy="522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rot="2037769">
            <a:off x="1982338" y="4700113"/>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802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20940" cy="548640"/>
          </a:xfrm>
        </p:spPr>
        <p:txBody>
          <a:bodyPr/>
          <a:lstStyle/>
          <a:p>
            <a:r>
              <a:rPr lang="en-US" sz="2000" b="1" u="sng" dirty="0"/>
              <a:t>To Upload</a:t>
            </a:r>
            <a:r>
              <a:rPr lang="en-US" sz="2000" dirty="0"/>
              <a:t>- Click </a:t>
            </a:r>
            <a:r>
              <a:rPr lang="en-US" sz="2000" dirty="0" smtClean="0"/>
              <a:t>“Choose file”.  </a:t>
            </a:r>
            <a:r>
              <a:rPr lang="en-US" sz="2000" dirty="0"/>
              <a:t>You will </a:t>
            </a:r>
            <a:r>
              <a:rPr lang="en-US" sz="2000" dirty="0" smtClean="0"/>
              <a:t>see </a:t>
            </a:r>
            <a:r>
              <a:rPr lang="en-US" sz="2000" dirty="0"/>
              <a:t>all documents that are saved on your computer.   Find the document that you would like to upload and click on it then click </a:t>
            </a:r>
            <a:r>
              <a:rPr lang="en-US" sz="2000" dirty="0" smtClean="0"/>
              <a:t>“open”.  </a:t>
            </a:r>
            <a:r>
              <a:rPr lang="en-US" sz="2000" dirty="0"/>
              <a:t>The title of the attachment should appear in the box.  To include more attachments, </a:t>
            </a:r>
            <a:r>
              <a:rPr lang="en-US" sz="2000" dirty="0" smtClean="0"/>
              <a:t>click “add attachments”.</a:t>
            </a:r>
            <a:endParaRPr lang="en-US" sz="2000"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206" b="4493"/>
          <a:stretch/>
        </p:blipFill>
        <p:spPr bwMode="auto">
          <a:xfrm>
            <a:off x="65964" y="2133600"/>
            <a:ext cx="8839200" cy="428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1066800" y="495300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276600" y="5019283"/>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534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Complete Steps 5 and 6 for each </a:t>
            </a:r>
            <a:r>
              <a:rPr lang="en-US" dirty="0" smtClean="0"/>
              <a:t>required domain/element</a:t>
            </a:r>
            <a:r>
              <a:rPr lang="en-US" dirty="0"/>
              <a:t/>
            </a:r>
            <a:br>
              <a:rPr lang="en-US" dirty="0"/>
            </a:b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9" b="4247"/>
          <a:stretch/>
        </p:blipFill>
        <p:spPr bwMode="auto">
          <a:xfrm>
            <a:off x="76200" y="914400"/>
            <a:ext cx="8740254" cy="532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431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8-click “Finish” </a:t>
            </a: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034"/>
          <a:stretch/>
        </p:blipFill>
        <p:spPr bwMode="auto">
          <a:xfrm>
            <a:off x="228600" y="1447800"/>
            <a:ext cx="8674098" cy="468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7696200" y="2809414"/>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686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observation domains 	</a:t>
            </a:r>
            <a:endParaRPr lang="en-US"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ü"/>
            </a:pPr>
            <a:r>
              <a:rPr lang="en-US" sz="3200" dirty="0" smtClean="0"/>
              <a:t>For the 2014-2015 school year, Principals and Assistant Principals will be observed using  the Marzano School Leadership Model.</a:t>
            </a:r>
          </a:p>
        </p:txBody>
      </p:sp>
    </p:spTree>
    <p:extLst>
      <p:ext uri="{BB962C8B-B14F-4D97-AF65-F5344CB8AC3E}">
        <p14:creationId xmlns:p14="http://schemas.microsoft.com/office/powerpoint/2010/main" val="15159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http://t1.gstatic.com/images?q=tbn:ANd9GcTnjIK5CGS_lkIb7caYhIo1rcxfkZw4ljHKYzyfu69_QAXqpb3a:sd.keepcalm-o-matic.co.uk/i/keep-calm-and-ask-me-question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1080"/>
            <a:ext cx="5638800" cy="6580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0" y="4419600"/>
            <a:ext cx="1244092" cy="1015663"/>
          </a:xfrm>
          <a:prstGeom prst="rect">
            <a:avLst/>
          </a:prstGeom>
        </p:spPr>
        <p:txBody>
          <a:bodyPr wrap="square">
            <a:spAutoFit/>
          </a:bodyPr>
          <a:lstStyle/>
          <a:p>
            <a:r>
              <a:rPr lang="en-US" sz="6000" dirty="0" smtClean="0">
                <a:latin typeface="Kristen ITC" pitchFamily="66" charset="0"/>
              </a:rPr>
              <a:t>X</a:t>
            </a:r>
            <a:endParaRPr lang="en-US" sz="6000" dirty="0">
              <a:latin typeface="Kristen ITC" pitchFamily="66" charset="0"/>
            </a:endParaRPr>
          </a:p>
        </p:txBody>
      </p:sp>
      <p:sp>
        <p:nvSpPr>
          <p:cNvPr id="4" name="Rectangle 3"/>
          <p:cNvSpPr/>
          <p:nvPr/>
        </p:nvSpPr>
        <p:spPr>
          <a:xfrm rot="18977997">
            <a:off x="5691272" y="2669561"/>
            <a:ext cx="4572000" cy="1323439"/>
          </a:xfrm>
          <a:prstGeom prst="rect">
            <a:avLst/>
          </a:prstGeom>
        </p:spPr>
        <p:txBody>
          <a:bodyPr>
            <a:spAutoFit/>
          </a:bodyPr>
          <a:lstStyle/>
          <a:p>
            <a:r>
              <a:rPr lang="en-US" sz="4000" dirty="0" smtClean="0">
                <a:latin typeface="Kristen ITC" pitchFamily="66" charset="0"/>
              </a:rPr>
              <a:t>The TLE </a:t>
            </a:r>
          </a:p>
          <a:p>
            <a:r>
              <a:rPr lang="en-US" sz="4000" dirty="0" smtClean="0">
                <a:latin typeface="Kristen ITC" pitchFamily="66" charset="0"/>
              </a:rPr>
              <a:t>Team</a:t>
            </a:r>
            <a:r>
              <a:rPr lang="en-US" dirty="0" smtClean="0">
                <a:latin typeface="Kristen ITC" pitchFamily="66" charset="0"/>
              </a:rPr>
              <a:t> </a:t>
            </a:r>
            <a:endParaRPr lang="en-US" dirty="0">
              <a:latin typeface="Kristen ITC" pitchFamily="66" charset="0"/>
            </a:endParaRPr>
          </a:p>
        </p:txBody>
      </p:sp>
    </p:spTree>
    <p:extLst>
      <p:ext uri="{BB962C8B-B14F-4D97-AF65-F5344CB8AC3E}">
        <p14:creationId xmlns:p14="http://schemas.microsoft.com/office/powerpoint/2010/main" val="1035385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685800"/>
            <a:ext cx="6477000" cy="4906964"/>
          </a:xfrm>
        </p:spPr>
        <p:txBody>
          <a:bodyPr>
            <a:normAutofit/>
          </a:bodyPr>
          <a:lstStyle/>
          <a:p>
            <a:pPr>
              <a:buNone/>
            </a:pPr>
            <a:r>
              <a:rPr lang="en-US" sz="3200" b="1" dirty="0">
                <a:hlinkClick r:id="rId2"/>
              </a:rPr>
              <a:t>http://okcpstle.weebly.com</a:t>
            </a:r>
            <a:r>
              <a:rPr lang="en-US" sz="3200" b="1" dirty="0" smtClean="0">
                <a:hlinkClick r:id="rId2"/>
              </a:rPr>
              <a:t>/</a:t>
            </a:r>
            <a:r>
              <a:rPr lang="en-US" sz="3200" b="1" dirty="0" smtClean="0"/>
              <a:t> </a:t>
            </a:r>
            <a:endParaRPr lang="en-US" b="1" dirty="0" smtClean="0"/>
          </a:p>
          <a:p>
            <a:pPr>
              <a:buNone/>
            </a:pPr>
            <a:r>
              <a:rPr lang="en-US" b="1" dirty="0" smtClean="0"/>
              <a:t>Alicia Currin-Moore</a:t>
            </a:r>
          </a:p>
          <a:p>
            <a:pPr>
              <a:buNone/>
            </a:pPr>
            <a:r>
              <a:rPr lang="en-US" dirty="0" smtClean="0"/>
              <a:t>Director- </a:t>
            </a:r>
            <a:r>
              <a:rPr lang="en-US" dirty="0" smtClean="0">
                <a:hlinkClick r:id="rId3"/>
              </a:rPr>
              <a:t>Aqcurrin-moore@okcps.org</a:t>
            </a:r>
            <a:endParaRPr lang="en-US" dirty="0" smtClean="0"/>
          </a:p>
          <a:p>
            <a:pPr>
              <a:buNone/>
            </a:pPr>
            <a:r>
              <a:rPr lang="en-US" b="1" dirty="0" smtClean="0"/>
              <a:t>Cyndy Heckman</a:t>
            </a:r>
          </a:p>
          <a:p>
            <a:pPr>
              <a:buNone/>
            </a:pPr>
            <a:r>
              <a:rPr lang="en-US" dirty="0" smtClean="0"/>
              <a:t>TLE Coordinator- </a:t>
            </a:r>
            <a:r>
              <a:rPr lang="en-US" dirty="0" smtClean="0">
                <a:hlinkClick r:id="rId4"/>
              </a:rPr>
              <a:t>clheckman@okcps.org</a:t>
            </a:r>
            <a:endParaRPr lang="en-US" dirty="0" smtClean="0"/>
          </a:p>
          <a:p>
            <a:pPr>
              <a:buNone/>
            </a:pPr>
            <a:r>
              <a:rPr lang="en-US" b="1" dirty="0" smtClean="0"/>
              <a:t>Michelle Lewis</a:t>
            </a:r>
          </a:p>
          <a:p>
            <a:pPr>
              <a:buNone/>
            </a:pPr>
            <a:r>
              <a:rPr lang="en-US" dirty="0" smtClean="0"/>
              <a:t>TLE Coordinator- </a:t>
            </a:r>
            <a:r>
              <a:rPr lang="en-US" dirty="0" smtClean="0">
                <a:hlinkClick r:id="rId5"/>
              </a:rPr>
              <a:t>Malewis@okcps.org</a:t>
            </a:r>
            <a:endParaRPr lang="en-US" dirty="0" smtClean="0"/>
          </a:p>
          <a:p>
            <a:pPr>
              <a:buNone/>
            </a:pPr>
            <a:r>
              <a:rPr lang="en-US" b="1" dirty="0" smtClean="0"/>
              <a:t>LaTasha Timberlake </a:t>
            </a:r>
          </a:p>
          <a:p>
            <a:pPr>
              <a:buNone/>
            </a:pPr>
            <a:r>
              <a:rPr lang="en-US" dirty="0" smtClean="0"/>
              <a:t>TLE Coordinator- </a:t>
            </a:r>
            <a:r>
              <a:rPr lang="en-US" dirty="0" smtClean="0">
                <a:hlinkClick r:id="rId6"/>
              </a:rPr>
              <a:t>lstimberlake@okcps.org</a:t>
            </a:r>
            <a:r>
              <a:rPr lang="en-US" dirty="0" smtClean="0"/>
              <a:t> </a:t>
            </a:r>
          </a:p>
          <a:p>
            <a:pPr>
              <a:buNone/>
            </a:pPr>
            <a:endParaRPr lang="en-US" dirty="0" smtClean="0"/>
          </a:p>
        </p:txBody>
      </p:sp>
      <p:sp>
        <p:nvSpPr>
          <p:cNvPr id="4" name="Title 3"/>
          <p:cNvSpPr>
            <a:spLocks noGrp="1"/>
          </p:cNvSpPr>
          <p:nvPr>
            <p:ph type="title"/>
          </p:nvPr>
        </p:nvSpPr>
        <p:spPr>
          <a:xfrm>
            <a:off x="228600" y="152400"/>
            <a:ext cx="8229600" cy="639763"/>
          </a:xfrm>
        </p:spPr>
        <p:txBody>
          <a:bodyPr>
            <a:normAutofit/>
          </a:bodyPr>
          <a:lstStyle/>
          <a:p>
            <a:pPr>
              <a:buNone/>
            </a:pPr>
            <a:r>
              <a:rPr lang="en-US" dirty="0" smtClean="0"/>
              <a:t>Contact Information</a:t>
            </a:r>
            <a:endParaRPr lang="en-US" dirty="0"/>
          </a:p>
        </p:txBody>
      </p:sp>
      <p:pic>
        <p:nvPicPr>
          <p:cNvPr id="16" name="Content Placeholder 15"/>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6248400" y="1219201"/>
            <a:ext cx="2362200" cy="3200400"/>
          </a:xfrm>
          <a:prstGeom prst="rect">
            <a:avLst/>
          </a:prstGeom>
          <a:ln w="53975" cap="rnd">
            <a:noFill/>
          </a:ln>
          <a:effectLst>
            <a:outerShdw blurRad="76200" dist="95250" dir="10500000" sx="97000" sy="23000" kx="900000" algn="br" rotWithShape="0">
              <a:srgbClr val="000000">
                <a:alpha val="20000"/>
              </a:srgbClr>
            </a:outerShdw>
          </a:effectLst>
        </p:spPr>
      </p:pic>
    </p:spTree>
    <p:extLst>
      <p:ext uri="{BB962C8B-B14F-4D97-AF65-F5344CB8AC3E}">
        <p14:creationId xmlns:p14="http://schemas.microsoft.com/office/powerpoint/2010/main" val="383259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Observations </a:t>
            </a:r>
            <a:endParaRPr lang="en-US" dirty="0"/>
          </a:p>
        </p:txBody>
      </p:sp>
      <p:sp>
        <p:nvSpPr>
          <p:cNvPr id="3" name="Content Placeholder 2"/>
          <p:cNvSpPr>
            <a:spLocks noGrp="1"/>
          </p:cNvSpPr>
          <p:nvPr>
            <p:ph idx="1"/>
          </p:nvPr>
        </p:nvSpPr>
        <p:spPr>
          <a:xfrm>
            <a:off x="762000" y="914400"/>
            <a:ext cx="7520940" cy="3689877"/>
          </a:xfrm>
        </p:spPr>
        <p:txBody>
          <a:bodyPr>
            <a:noAutofit/>
          </a:bodyPr>
          <a:lstStyle/>
          <a:p>
            <a:r>
              <a:rPr lang="en-US" sz="3200" dirty="0"/>
              <a:t>Number of observations:</a:t>
            </a:r>
          </a:p>
          <a:p>
            <a:pPr marL="457200" lvl="0" indent="-457200">
              <a:buFont typeface="Wingdings" pitchFamily="2" charset="2"/>
              <a:buChar char="ü"/>
            </a:pPr>
            <a:r>
              <a:rPr lang="en-US" sz="3200" dirty="0"/>
              <a:t>2 </a:t>
            </a:r>
            <a:r>
              <a:rPr lang="en-US" sz="3200" dirty="0" smtClean="0"/>
              <a:t>formal observations that count toward the final evaluation </a:t>
            </a:r>
            <a:endParaRPr lang="en-US" sz="3200" dirty="0"/>
          </a:p>
          <a:p>
            <a:pPr lvl="1">
              <a:buFont typeface="Wingdings" pitchFamily="2" charset="2"/>
              <a:buChar char="ü"/>
            </a:pPr>
            <a:r>
              <a:rPr lang="en-US" sz="3200" dirty="0"/>
              <a:t> one before Christmas and one by June   </a:t>
            </a:r>
          </a:p>
          <a:p>
            <a:pPr marL="457200" lvl="0" indent="-457200">
              <a:buFont typeface="Wingdings" pitchFamily="2" charset="2"/>
              <a:buChar char="ü"/>
            </a:pPr>
            <a:r>
              <a:rPr lang="en-US" sz="3200" dirty="0"/>
              <a:t>1</a:t>
            </a:r>
            <a:r>
              <a:rPr lang="en-US" sz="3200" baseline="30000" dirty="0"/>
              <a:t>st</a:t>
            </a:r>
            <a:r>
              <a:rPr lang="en-US" sz="3200" dirty="0"/>
              <a:t> observation </a:t>
            </a:r>
            <a:r>
              <a:rPr lang="en-US" sz="3200" dirty="0" smtClean="0"/>
              <a:t>will occur in </a:t>
            </a:r>
            <a:r>
              <a:rPr lang="en-US" sz="3200" dirty="0"/>
              <a:t>buildings and </a:t>
            </a:r>
            <a:r>
              <a:rPr lang="en-US" sz="3200" dirty="0" smtClean="0"/>
              <a:t>2</a:t>
            </a:r>
            <a:r>
              <a:rPr lang="en-US" sz="3200" baseline="30000" dirty="0" smtClean="0"/>
              <a:t>nd</a:t>
            </a:r>
            <a:r>
              <a:rPr lang="en-US" sz="3200" dirty="0" smtClean="0"/>
              <a:t> observation </a:t>
            </a:r>
            <a:r>
              <a:rPr lang="en-US" sz="3200" dirty="0"/>
              <a:t>can be in buildings or principals can </a:t>
            </a:r>
            <a:r>
              <a:rPr lang="en-US" sz="3200" dirty="0" smtClean="0"/>
              <a:t>meet with their supervisor at Central Office </a:t>
            </a:r>
            <a:endParaRPr lang="en-US" sz="3200" dirty="0"/>
          </a:p>
        </p:txBody>
      </p:sp>
    </p:spTree>
    <p:extLst>
      <p:ext uri="{BB962C8B-B14F-4D97-AF65-F5344CB8AC3E}">
        <p14:creationId xmlns:p14="http://schemas.microsoft.com/office/powerpoint/2010/main" val="4100155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Observations </a:t>
            </a:r>
            <a:endParaRPr lang="en-US" dirty="0"/>
          </a:p>
        </p:txBody>
      </p:sp>
      <p:sp>
        <p:nvSpPr>
          <p:cNvPr id="3" name="Content Placeholder 2"/>
          <p:cNvSpPr>
            <a:spLocks noGrp="1"/>
          </p:cNvSpPr>
          <p:nvPr>
            <p:ph idx="1"/>
          </p:nvPr>
        </p:nvSpPr>
        <p:spPr/>
        <p:txBody>
          <a:bodyPr>
            <a:noAutofit/>
          </a:bodyPr>
          <a:lstStyle/>
          <a:p>
            <a:pPr marL="0" indent="0"/>
            <a:r>
              <a:rPr lang="en-US" sz="3200" dirty="0" smtClean="0"/>
              <a:t>What </a:t>
            </a:r>
            <a:r>
              <a:rPr lang="en-US" sz="3200" dirty="0"/>
              <a:t>is observed:</a:t>
            </a:r>
          </a:p>
          <a:p>
            <a:pPr marL="457200" lvl="0" indent="-457200">
              <a:buFont typeface="Wingdings" pitchFamily="2" charset="2"/>
              <a:buChar char="ü"/>
            </a:pPr>
            <a:r>
              <a:rPr lang="en-US" sz="3200" dirty="0"/>
              <a:t>13 observable elements for </a:t>
            </a:r>
            <a:r>
              <a:rPr lang="en-US" sz="3200" dirty="0" smtClean="0"/>
              <a:t>Assistant Principals </a:t>
            </a:r>
          </a:p>
          <a:p>
            <a:pPr marL="457200" lvl="0" indent="-457200">
              <a:buFont typeface="Wingdings" pitchFamily="2" charset="2"/>
              <a:buChar char="ü"/>
            </a:pPr>
            <a:r>
              <a:rPr lang="en-US" sz="3200" dirty="0" smtClean="0"/>
              <a:t>14 </a:t>
            </a:r>
            <a:r>
              <a:rPr lang="en-US" sz="3200" dirty="0"/>
              <a:t>observable elements for </a:t>
            </a:r>
            <a:r>
              <a:rPr lang="en-US" sz="3200" dirty="0" smtClean="0"/>
              <a:t>Principals</a:t>
            </a:r>
            <a:endParaRPr lang="en-US" sz="3200" dirty="0"/>
          </a:p>
          <a:p>
            <a:pPr marL="457200" lvl="0" indent="-457200">
              <a:buFont typeface="Wingdings" pitchFamily="2" charset="2"/>
              <a:buChar char="ü"/>
            </a:pPr>
            <a:r>
              <a:rPr lang="en-US" sz="3200" dirty="0" smtClean="0"/>
              <a:t>Maximum of 2 evidences (attachments) per element</a:t>
            </a:r>
            <a:endParaRPr lang="en-US" sz="3200" dirty="0"/>
          </a:p>
          <a:p>
            <a:endParaRPr lang="en-US" sz="3200" dirty="0"/>
          </a:p>
        </p:txBody>
      </p:sp>
    </p:spTree>
    <p:extLst>
      <p:ext uri="{BB962C8B-B14F-4D97-AF65-F5344CB8AC3E}">
        <p14:creationId xmlns:p14="http://schemas.microsoft.com/office/powerpoint/2010/main" val="604101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observation domains 	</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pitchFamily="34" charset="0"/>
              <a:buChar char="•"/>
            </a:pPr>
            <a:r>
              <a:rPr lang="en-US" sz="3200" dirty="0" smtClean="0"/>
              <a:t>Specifically, the focus of the observation will be:</a:t>
            </a:r>
          </a:p>
          <a:p>
            <a:pPr marL="288036" lvl="1" indent="-457200">
              <a:buFont typeface="Arial" pitchFamily="34" charset="0"/>
              <a:buChar char="•"/>
            </a:pPr>
            <a:r>
              <a:rPr lang="en-US" sz="3200" dirty="0" smtClean="0"/>
              <a:t>Domain 1</a:t>
            </a:r>
          </a:p>
          <a:p>
            <a:pPr marL="288036" lvl="1" indent="-457200">
              <a:buFont typeface="Arial" pitchFamily="34" charset="0"/>
              <a:buChar char="•"/>
            </a:pPr>
            <a:r>
              <a:rPr lang="en-US" sz="3200" dirty="0" smtClean="0"/>
              <a:t>Domain 2- Elements 3-5</a:t>
            </a:r>
            <a:endParaRPr lang="en-US" sz="3200" dirty="0"/>
          </a:p>
          <a:p>
            <a:pPr marL="288036" lvl="1" indent="-457200">
              <a:buFont typeface="Arial" pitchFamily="34" charset="0"/>
              <a:buChar char="•"/>
            </a:pPr>
            <a:r>
              <a:rPr lang="en-US" sz="3200" dirty="0" smtClean="0"/>
              <a:t>Domain 4- Elements 1-3 and Element 5</a:t>
            </a:r>
          </a:p>
          <a:p>
            <a:pPr marL="288036" lvl="1" indent="-457200">
              <a:buFont typeface="Arial" pitchFamily="34" charset="0"/>
              <a:buChar char="•"/>
            </a:pPr>
            <a:r>
              <a:rPr lang="en-US" sz="3200" dirty="0" smtClean="0"/>
              <a:t>Domain 5 – Element 1</a:t>
            </a:r>
          </a:p>
          <a:p>
            <a:pPr marL="288036" lvl="1" indent="-457200">
              <a:buFont typeface="Arial" pitchFamily="34" charset="0"/>
              <a:buChar char="•"/>
            </a:pPr>
            <a:r>
              <a:rPr lang="en-US" sz="3200" b="1" dirty="0" smtClean="0">
                <a:solidFill>
                  <a:srgbClr val="FF0000"/>
                </a:solidFill>
              </a:rPr>
              <a:t>PRINCIPALS ONLY- </a:t>
            </a:r>
            <a:r>
              <a:rPr lang="en-US" sz="3200" dirty="0" smtClean="0"/>
              <a:t>Domain 5 Element 5 </a:t>
            </a:r>
          </a:p>
          <a:p>
            <a:pPr marL="457200" indent="-457200">
              <a:buFont typeface="Arial" pitchFamily="34" charset="0"/>
              <a:buChar char="•"/>
            </a:pPr>
            <a:endParaRPr lang="en-US" sz="3200" dirty="0" smtClean="0"/>
          </a:p>
        </p:txBody>
      </p:sp>
    </p:spTree>
    <p:extLst>
      <p:ext uri="{BB962C8B-B14F-4D97-AF65-F5344CB8AC3E}">
        <p14:creationId xmlns:p14="http://schemas.microsoft.com/office/powerpoint/2010/main" val="2445212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18" y="0"/>
            <a:ext cx="92850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462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66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470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Rectangle 96"/>
          <p:cNvSpPr/>
          <p:nvPr/>
        </p:nvSpPr>
        <p:spPr>
          <a:xfrm>
            <a:off x="1188720" y="2079752"/>
            <a:ext cx="357310" cy="3063748"/>
          </a:xfrm>
          <a:prstGeom prst="rect">
            <a:avLst/>
          </a:prstGeom>
          <a:gradFill flip="none" rotWithShape="1">
            <a:gsLst>
              <a:gs pos="100000">
                <a:srgbClr val="FFC000">
                  <a:alpha val="30000"/>
                </a:srgbClr>
              </a:gs>
              <a:gs pos="0">
                <a:srgbClr val="FFC000">
                  <a:alpha val="0"/>
                </a:srgbClr>
              </a:gs>
            </a:gsLst>
            <a:lin ang="5400000" scaled="1"/>
            <a:tileRect/>
          </a:gra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p:cNvCxnSpPr/>
          <p:nvPr/>
        </p:nvCxnSpPr>
        <p:spPr>
          <a:xfrm flipV="1">
            <a:off x="3707504" y="2533045"/>
            <a:ext cx="3349" cy="2583530"/>
          </a:xfrm>
          <a:prstGeom prst="line">
            <a:avLst/>
          </a:prstGeom>
          <a:ln w="5715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767900" y="2336926"/>
            <a:ext cx="0" cy="2806573"/>
          </a:xfrm>
          <a:prstGeom prst="line">
            <a:avLst/>
          </a:prstGeom>
          <a:ln w="57150">
            <a:solidFill>
              <a:srgbClr val="CCCCCC"/>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1752968" y="1975610"/>
            <a:ext cx="1980832" cy="557435"/>
          </a:xfrm>
          <a:prstGeom prst="rect">
            <a:avLst/>
          </a:prstGeom>
          <a:solidFill>
            <a:schemeClr val="accent2"/>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a:ext uri="{91240B29-F687-4F45-9708-019B960494DF}">
              <a14:hiddenLine xmlns:a14="http://schemas.microsoft.com/office/drawing/2010/main" w="25400" cap="flat"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44450" tIns="19050" rIns="44450" bIns="6350" rtlCol="0" anchor="ctr"/>
          <a:lstStyle/>
          <a:p>
            <a:pPr algn="ctr">
              <a:lnSpc>
                <a:spcPts val="1000"/>
              </a:lnSpc>
            </a:pPr>
            <a:r>
              <a:rPr lang="en-US" sz="1400" dirty="0" smtClean="0">
                <a:solidFill>
                  <a:schemeClr val="tx1"/>
                </a:solidFill>
                <a:latin typeface="Calibri"/>
              </a:rPr>
              <a:t>First Round of Leadership Observations</a:t>
            </a:r>
            <a:endParaRPr lang="en-US" sz="1400" dirty="0">
              <a:solidFill>
                <a:schemeClr val="tx1"/>
              </a:solidFill>
              <a:latin typeface="Calibri"/>
            </a:endParaRPr>
          </a:p>
        </p:txBody>
      </p:sp>
      <p:cxnSp>
        <p:nvCxnSpPr>
          <p:cNvPr id="146" name="Straight Connector 145"/>
          <p:cNvCxnSpPr/>
          <p:nvPr/>
        </p:nvCxnSpPr>
        <p:spPr>
          <a:xfrm flipV="1">
            <a:off x="7623652" y="2622194"/>
            <a:ext cx="0" cy="2534006"/>
          </a:xfrm>
          <a:prstGeom prst="line">
            <a:avLst/>
          </a:prstGeom>
          <a:ln w="5715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6029220" y="2631187"/>
            <a:ext cx="45223" cy="2639822"/>
          </a:xfrm>
          <a:prstGeom prst="line">
            <a:avLst/>
          </a:prstGeom>
          <a:ln w="57150">
            <a:solidFill>
              <a:srgbClr val="CCCCCC"/>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5934482" y="1975610"/>
            <a:ext cx="1689170" cy="633883"/>
          </a:xfrm>
          <a:prstGeom prst="rect">
            <a:avLst/>
          </a:prstGeom>
          <a:solidFill>
            <a:schemeClr val="accent2"/>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a:ext uri="{91240B29-F687-4F45-9708-019B960494DF}">
              <a14:hiddenLine xmlns:a14="http://schemas.microsoft.com/office/drawing/2010/main" w="25400" cap="flat"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p:nvPr/>
        </p:nvCxnSpPr>
        <p:spPr>
          <a:xfrm>
            <a:off x="1527048" y="3298952"/>
            <a:ext cx="6282" cy="1844548"/>
          </a:xfrm>
          <a:prstGeom prst="line">
            <a:avLst/>
          </a:prstGeom>
          <a:ln w="15875">
            <a:solidFill>
              <a:srgbClr val="4F81BD"/>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957636" y="4212463"/>
            <a:ext cx="0" cy="931037"/>
          </a:xfrm>
          <a:prstGeom prst="line">
            <a:avLst/>
          </a:prstGeom>
          <a:ln w="15875">
            <a:solidFill>
              <a:srgbClr val="4F81BD"/>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5240422" y="3484721"/>
            <a:ext cx="41732" cy="1711992"/>
          </a:xfrm>
          <a:prstGeom prst="line">
            <a:avLst/>
          </a:prstGeom>
          <a:ln w="15875">
            <a:solidFill>
              <a:srgbClr val="4F81BD"/>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907108" y="4344287"/>
            <a:ext cx="49" cy="952792"/>
          </a:xfrm>
          <a:prstGeom prst="line">
            <a:avLst/>
          </a:prstGeom>
          <a:ln w="15875">
            <a:solidFill>
              <a:srgbClr val="4F81BD"/>
            </a:solidFill>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188720" y="5143500"/>
            <a:ext cx="6766560" cy="508000"/>
          </a:xfrm>
          <a:prstGeom prst="rect">
            <a:avLst/>
          </a:prstGeom>
          <a:gradFill flip="none" rotWithShape="1">
            <a:gsLst>
              <a:gs pos="0">
                <a:srgbClr val="B2B2B2"/>
              </a:gs>
              <a:gs pos="50000">
                <a:srgbClr val="F2F2F2"/>
              </a:gs>
              <a:gs pos="100000">
                <a:srgbClr val="B2B2B2"/>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53720" y="5143500"/>
            <a:ext cx="635000" cy="508000"/>
          </a:xfrm>
          <a:prstGeom prst="rect">
            <a:avLst/>
          </a:prstGeom>
          <a:noFill/>
        </p:spPr>
        <p:txBody>
          <a:bodyPr vert="horz" wrap="none" rtlCol="0" anchor="ctr">
            <a:noAutofit/>
          </a:bodyPr>
          <a:lstStyle/>
          <a:p>
            <a:pPr algn="ctr"/>
            <a:r>
              <a:rPr lang="en-US" b="1" smtClean="0">
                <a:solidFill>
                  <a:schemeClr val="accent2"/>
                </a:solidFill>
                <a:latin typeface="Calibri"/>
              </a:rPr>
              <a:t>2014</a:t>
            </a:r>
            <a:endParaRPr lang="en-US" b="1">
              <a:solidFill>
                <a:schemeClr val="accent2"/>
              </a:solidFill>
              <a:latin typeface="Calibri"/>
            </a:endParaRPr>
          </a:p>
        </p:txBody>
      </p:sp>
      <p:sp>
        <p:nvSpPr>
          <p:cNvPr id="84" name="TextBox 83"/>
          <p:cNvSpPr txBox="1"/>
          <p:nvPr/>
        </p:nvSpPr>
        <p:spPr>
          <a:xfrm>
            <a:off x="1207702" y="5156200"/>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Sep</a:t>
            </a:r>
            <a:endParaRPr lang="en-US" sz="1400" dirty="0">
              <a:solidFill>
                <a:srgbClr val="000000"/>
              </a:solidFill>
              <a:latin typeface="Calibri"/>
            </a:endParaRPr>
          </a:p>
        </p:txBody>
      </p:sp>
      <p:sp>
        <p:nvSpPr>
          <p:cNvPr id="85" name="TextBox 84"/>
          <p:cNvSpPr txBox="1"/>
          <p:nvPr/>
        </p:nvSpPr>
        <p:spPr>
          <a:xfrm>
            <a:off x="1831894" y="5143499"/>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Oct</a:t>
            </a:r>
            <a:endParaRPr lang="en-US" sz="1400" dirty="0">
              <a:solidFill>
                <a:srgbClr val="000000"/>
              </a:solidFill>
              <a:latin typeface="Calibri"/>
            </a:endParaRPr>
          </a:p>
        </p:txBody>
      </p:sp>
      <p:sp>
        <p:nvSpPr>
          <p:cNvPr id="86" name="TextBox 85"/>
          <p:cNvSpPr txBox="1"/>
          <p:nvPr/>
        </p:nvSpPr>
        <p:spPr>
          <a:xfrm>
            <a:off x="2550965" y="5143499"/>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Nov</a:t>
            </a:r>
            <a:endParaRPr lang="en-US" sz="1400" dirty="0">
              <a:solidFill>
                <a:srgbClr val="000000"/>
              </a:solidFill>
              <a:latin typeface="Calibri"/>
            </a:endParaRPr>
          </a:p>
        </p:txBody>
      </p:sp>
      <p:sp>
        <p:nvSpPr>
          <p:cNvPr id="87" name="TextBox 86"/>
          <p:cNvSpPr txBox="1"/>
          <p:nvPr/>
        </p:nvSpPr>
        <p:spPr>
          <a:xfrm>
            <a:off x="3220921" y="5143499"/>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Dec</a:t>
            </a:r>
            <a:endParaRPr lang="en-US" sz="1400" dirty="0">
              <a:solidFill>
                <a:srgbClr val="000000"/>
              </a:solidFill>
              <a:latin typeface="Calibri"/>
            </a:endParaRPr>
          </a:p>
        </p:txBody>
      </p:sp>
      <p:sp>
        <p:nvSpPr>
          <p:cNvPr id="88" name="TextBox 87"/>
          <p:cNvSpPr txBox="1"/>
          <p:nvPr/>
        </p:nvSpPr>
        <p:spPr>
          <a:xfrm>
            <a:off x="3895344" y="5156200"/>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Jan
2015</a:t>
            </a:r>
            <a:endParaRPr lang="en-US" sz="1400" dirty="0">
              <a:solidFill>
                <a:srgbClr val="000000"/>
              </a:solidFill>
              <a:latin typeface="Calibri"/>
            </a:endParaRPr>
          </a:p>
        </p:txBody>
      </p:sp>
      <p:sp>
        <p:nvSpPr>
          <p:cNvPr id="89" name="TextBox 88"/>
          <p:cNvSpPr txBox="1"/>
          <p:nvPr/>
        </p:nvSpPr>
        <p:spPr>
          <a:xfrm>
            <a:off x="4605498" y="5143499"/>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Feb</a:t>
            </a:r>
            <a:endParaRPr lang="en-US" sz="1400" dirty="0">
              <a:solidFill>
                <a:srgbClr val="000000"/>
              </a:solidFill>
              <a:latin typeface="Calibri"/>
            </a:endParaRPr>
          </a:p>
        </p:txBody>
      </p:sp>
      <p:sp>
        <p:nvSpPr>
          <p:cNvPr id="90" name="TextBox 89"/>
          <p:cNvSpPr txBox="1"/>
          <p:nvPr/>
        </p:nvSpPr>
        <p:spPr>
          <a:xfrm>
            <a:off x="5230791" y="5143499"/>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Mar</a:t>
            </a:r>
            <a:endParaRPr lang="en-US" sz="1400" dirty="0">
              <a:solidFill>
                <a:srgbClr val="000000"/>
              </a:solidFill>
              <a:latin typeface="Calibri"/>
            </a:endParaRPr>
          </a:p>
        </p:txBody>
      </p:sp>
      <p:sp>
        <p:nvSpPr>
          <p:cNvPr id="91" name="TextBox 90"/>
          <p:cNvSpPr txBox="1"/>
          <p:nvPr/>
        </p:nvSpPr>
        <p:spPr>
          <a:xfrm>
            <a:off x="5923079" y="5143499"/>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Apr</a:t>
            </a:r>
            <a:endParaRPr lang="en-US" sz="1400" dirty="0">
              <a:solidFill>
                <a:srgbClr val="000000"/>
              </a:solidFill>
              <a:latin typeface="Calibri"/>
            </a:endParaRPr>
          </a:p>
        </p:txBody>
      </p:sp>
      <p:sp>
        <p:nvSpPr>
          <p:cNvPr id="92" name="TextBox 91"/>
          <p:cNvSpPr txBox="1"/>
          <p:nvPr/>
        </p:nvSpPr>
        <p:spPr>
          <a:xfrm>
            <a:off x="6593036" y="5143499"/>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May</a:t>
            </a:r>
            <a:endParaRPr lang="en-US" sz="1400" dirty="0">
              <a:solidFill>
                <a:srgbClr val="000000"/>
              </a:solidFill>
              <a:latin typeface="Calibri"/>
            </a:endParaRPr>
          </a:p>
        </p:txBody>
      </p:sp>
      <p:sp>
        <p:nvSpPr>
          <p:cNvPr id="93" name="TextBox 92"/>
          <p:cNvSpPr txBox="1"/>
          <p:nvPr/>
        </p:nvSpPr>
        <p:spPr>
          <a:xfrm>
            <a:off x="7285324" y="5143499"/>
            <a:ext cx="676656" cy="508000"/>
          </a:xfrm>
          <a:prstGeom prst="rect">
            <a:avLst/>
          </a:prstGeom>
          <a:noFill/>
        </p:spPr>
        <p:txBody>
          <a:bodyPr vert="horz" wrap="square" lIns="91440" tIns="45720" rIns="91440" bIns="45720" rtlCol="0" anchor="ctr" anchorCtr="0">
            <a:noAutofit/>
          </a:bodyPr>
          <a:lstStyle/>
          <a:p>
            <a:r>
              <a:rPr lang="en-US" sz="1400" dirty="0" smtClean="0">
                <a:solidFill>
                  <a:srgbClr val="000000"/>
                </a:solidFill>
                <a:latin typeface="Calibri"/>
              </a:rPr>
              <a:t>Jun</a:t>
            </a:r>
            <a:endParaRPr lang="en-US" sz="1400" dirty="0">
              <a:solidFill>
                <a:srgbClr val="000000"/>
              </a:solidFill>
              <a:latin typeface="Calibri"/>
            </a:endParaRPr>
          </a:p>
        </p:txBody>
      </p:sp>
      <p:sp>
        <p:nvSpPr>
          <p:cNvPr id="94" name="TextBox 93"/>
          <p:cNvSpPr txBox="1"/>
          <p:nvPr/>
        </p:nvSpPr>
        <p:spPr>
          <a:xfrm>
            <a:off x="7955280" y="5143500"/>
            <a:ext cx="635000" cy="508000"/>
          </a:xfrm>
          <a:prstGeom prst="rect">
            <a:avLst/>
          </a:prstGeom>
          <a:noFill/>
        </p:spPr>
        <p:txBody>
          <a:bodyPr vert="horz" wrap="none" rtlCol="0" anchor="ctr">
            <a:noAutofit/>
          </a:bodyPr>
          <a:lstStyle/>
          <a:p>
            <a:pPr algn="ctr"/>
            <a:r>
              <a:rPr lang="en-US" b="1" smtClean="0">
                <a:solidFill>
                  <a:schemeClr val="accent2"/>
                </a:solidFill>
                <a:latin typeface="Calibri"/>
              </a:rPr>
              <a:t>2015</a:t>
            </a:r>
            <a:endParaRPr lang="en-US" b="1">
              <a:solidFill>
                <a:schemeClr val="accent2"/>
              </a:solidFill>
              <a:latin typeface="Calibri"/>
            </a:endParaRPr>
          </a:p>
        </p:txBody>
      </p:sp>
      <p:sp>
        <p:nvSpPr>
          <p:cNvPr id="95" name="Rectangle 94"/>
          <p:cNvSpPr/>
          <p:nvPr/>
        </p:nvSpPr>
        <p:spPr>
          <a:xfrm>
            <a:off x="1188720" y="5143500"/>
            <a:ext cx="564248" cy="508000"/>
          </a:xfrm>
          <a:prstGeom prst="rect">
            <a:avLst/>
          </a:prstGeom>
          <a:solidFill>
            <a:srgbClr val="FFC000">
              <a:alpha val="30000"/>
            </a:srgbClr>
          </a:solidFill>
          <a:ln w="25400"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10800000">
            <a:off x="1482530" y="5016500"/>
            <a:ext cx="127000" cy="1397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266630" y="4749800"/>
            <a:ext cx="556114" cy="276999"/>
          </a:xfrm>
          <a:prstGeom prst="rect">
            <a:avLst/>
          </a:prstGeom>
          <a:noFill/>
        </p:spPr>
        <p:txBody>
          <a:bodyPr vert="horz" wrap="none" rtlCol="0" anchor="ctr" anchorCtr="1">
            <a:spAutoFit/>
          </a:bodyPr>
          <a:lstStyle/>
          <a:p>
            <a:r>
              <a:rPr lang="en-US" sz="1200" smtClean="0">
                <a:latin typeface="Calibri"/>
              </a:rPr>
              <a:t>Today</a:t>
            </a:r>
            <a:endParaRPr lang="en-US" sz="1200">
              <a:latin typeface="Calibri"/>
            </a:endParaRPr>
          </a:p>
        </p:txBody>
      </p:sp>
      <p:sp>
        <p:nvSpPr>
          <p:cNvPr id="101" name="Flowchart: Merge 100"/>
          <p:cNvSpPr/>
          <p:nvPr/>
        </p:nvSpPr>
        <p:spPr>
          <a:xfrm rot="16200000">
            <a:off x="5885244" y="4096191"/>
            <a:ext cx="347664" cy="401998"/>
          </a:xfrm>
          <a:prstGeom prst="flowChartMerge">
            <a:avLst/>
          </a:prstGeom>
          <a:solidFill>
            <a:schemeClr val="accent5"/>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6342733" y="3845353"/>
            <a:ext cx="1524000" cy="779188"/>
          </a:xfrm>
          <a:prstGeom prst="rect">
            <a:avLst/>
          </a:prstGeom>
          <a:noFill/>
        </p:spPr>
        <p:txBody>
          <a:bodyPr vert="horz" wrap="square" lIns="88900" tIns="44450" rIns="88900" bIns="44450" rtlCol="0" anchorCtr="0">
            <a:spAutoFit/>
          </a:bodyPr>
          <a:lstStyle/>
          <a:p>
            <a:pPr>
              <a:lnSpc>
                <a:spcPct val="80000"/>
              </a:lnSpc>
            </a:pPr>
            <a:r>
              <a:rPr lang="en-US" sz="1400" b="1" dirty="0" smtClean="0">
                <a:latin typeface="Calibri"/>
              </a:rPr>
              <a:t>Second Leadership Conference Form Due</a:t>
            </a:r>
            <a:endParaRPr lang="en-US" sz="1400" b="1" dirty="0">
              <a:latin typeface="Calibri"/>
            </a:endParaRPr>
          </a:p>
        </p:txBody>
      </p:sp>
      <p:sp>
        <p:nvSpPr>
          <p:cNvPr id="107" name="TextBox 106"/>
          <p:cNvSpPr txBox="1"/>
          <p:nvPr/>
        </p:nvSpPr>
        <p:spPr>
          <a:xfrm>
            <a:off x="6342733" y="4557931"/>
            <a:ext cx="1397000" cy="228600"/>
          </a:xfrm>
          <a:prstGeom prst="rect">
            <a:avLst/>
          </a:prstGeom>
          <a:noFill/>
        </p:spPr>
        <p:txBody>
          <a:bodyPr vert="horz" wrap="none" lIns="88900" tIns="1270" rIns="88900" bIns="44450" rtlCol="0" anchorCtr="0">
            <a:noAutofit/>
          </a:bodyPr>
          <a:lstStyle/>
          <a:p>
            <a:r>
              <a:rPr lang="en-US" sz="1400" dirty="0" smtClean="0">
                <a:solidFill>
                  <a:srgbClr val="1F497E"/>
                </a:solidFill>
                <a:latin typeface="Calibri"/>
              </a:rPr>
              <a:t>3/27/2015</a:t>
            </a:r>
            <a:endParaRPr lang="en-US" sz="1400" dirty="0">
              <a:solidFill>
                <a:srgbClr val="1F497E"/>
              </a:solidFill>
              <a:latin typeface="Calibri"/>
            </a:endParaRPr>
          </a:p>
        </p:txBody>
      </p:sp>
      <p:sp>
        <p:nvSpPr>
          <p:cNvPr id="111" name="Flowchart: Merge 110"/>
          <p:cNvSpPr/>
          <p:nvPr/>
        </p:nvSpPr>
        <p:spPr>
          <a:xfrm rot="16200000">
            <a:off x="5255743" y="3194566"/>
            <a:ext cx="371539" cy="360449"/>
          </a:xfrm>
          <a:prstGeom prst="flowChartMerge">
            <a:avLst/>
          </a:prstGeom>
          <a:solidFill>
            <a:schemeClr val="accent5"/>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5569119" y="2909357"/>
            <a:ext cx="1524000" cy="779188"/>
          </a:xfrm>
          <a:prstGeom prst="rect">
            <a:avLst/>
          </a:prstGeom>
          <a:noFill/>
        </p:spPr>
        <p:txBody>
          <a:bodyPr vert="horz" wrap="square" lIns="88900" tIns="44450" rIns="88900" bIns="44450" rtlCol="0" anchorCtr="0">
            <a:spAutoFit/>
          </a:bodyPr>
          <a:lstStyle/>
          <a:p>
            <a:pPr>
              <a:lnSpc>
                <a:spcPct val="80000"/>
              </a:lnSpc>
            </a:pPr>
            <a:r>
              <a:rPr lang="en-US" sz="1400" b="1" dirty="0" smtClean="0">
                <a:latin typeface="Calibri"/>
              </a:rPr>
              <a:t>Begin Completing Second Leadership Conference Form </a:t>
            </a:r>
            <a:endParaRPr lang="en-US" sz="1400" b="1" dirty="0">
              <a:latin typeface="Calibri"/>
            </a:endParaRPr>
          </a:p>
        </p:txBody>
      </p:sp>
      <p:sp>
        <p:nvSpPr>
          <p:cNvPr id="117" name="TextBox 116"/>
          <p:cNvSpPr txBox="1"/>
          <p:nvPr/>
        </p:nvSpPr>
        <p:spPr>
          <a:xfrm>
            <a:off x="5644233" y="3583789"/>
            <a:ext cx="1397000" cy="228600"/>
          </a:xfrm>
          <a:prstGeom prst="rect">
            <a:avLst/>
          </a:prstGeom>
          <a:noFill/>
        </p:spPr>
        <p:txBody>
          <a:bodyPr vert="horz" wrap="none" lIns="88900" tIns="1270" rIns="88900" bIns="44450" rtlCol="0" anchorCtr="0">
            <a:noAutofit/>
          </a:bodyPr>
          <a:lstStyle/>
          <a:p>
            <a:r>
              <a:rPr lang="en-US" sz="1400" dirty="0" smtClean="0">
                <a:solidFill>
                  <a:srgbClr val="1F497E"/>
                </a:solidFill>
                <a:latin typeface="Calibri"/>
              </a:rPr>
              <a:t>3/2/2015</a:t>
            </a:r>
            <a:endParaRPr lang="en-US" sz="1400" dirty="0">
              <a:solidFill>
                <a:srgbClr val="1F497E"/>
              </a:solidFill>
              <a:latin typeface="Calibri"/>
            </a:endParaRPr>
          </a:p>
        </p:txBody>
      </p:sp>
      <p:sp>
        <p:nvSpPr>
          <p:cNvPr id="120" name="Flowchart: Merge 119"/>
          <p:cNvSpPr/>
          <p:nvPr/>
        </p:nvSpPr>
        <p:spPr>
          <a:xfrm rot="16200000">
            <a:off x="1913911" y="4047352"/>
            <a:ext cx="286908" cy="296614"/>
          </a:xfrm>
          <a:prstGeom prst="flowChartMerge">
            <a:avLst/>
          </a:prstGeom>
          <a:solidFill>
            <a:schemeClr val="accent5"/>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254250" y="3951098"/>
            <a:ext cx="1524000" cy="606833"/>
          </a:xfrm>
          <a:prstGeom prst="rect">
            <a:avLst/>
          </a:prstGeom>
          <a:noFill/>
        </p:spPr>
        <p:txBody>
          <a:bodyPr vert="horz" wrap="square" lIns="88900" tIns="44450" rIns="88900" bIns="44450" rtlCol="0" anchorCtr="0">
            <a:spAutoFit/>
          </a:bodyPr>
          <a:lstStyle/>
          <a:p>
            <a:pPr>
              <a:lnSpc>
                <a:spcPct val="80000"/>
              </a:lnSpc>
            </a:pPr>
            <a:r>
              <a:rPr lang="en-US" sz="1400" b="1" dirty="0" smtClean="0">
                <a:latin typeface="Calibri"/>
              </a:rPr>
              <a:t>First Leadership Conference Forms Due</a:t>
            </a:r>
            <a:endParaRPr lang="en-US" sz="1400" b="1" dirty="0">
              <a:latin typeface="Calibri"/>
            </a:endParaRPr>
          </a:p>
        </p:txBody>
      </p:sp>
      <p:sp>
        <p:nvSpPr>
          <p:cNvPr id="126" name="TextBox 125"/>
          <p:cNvSpPr txBox="1"/>
          <p:nvPr/>
        </p:nvSpPr>
        <p:spPr>
          <a:xfrm>
            <a:off x="2279075" y="4496782"/>
            <a:ext cx="1397000" cy="228600"/>
          </a:xfrm>
          <a:prstGeom prst="rect">
            <a:avLst/>
          </a:prstGeom>
          <a:noFill/>
        </p:spPr>
        <p:txBody>
          <a:bodyPr vert="horz" wrap="none" lIns="88900" tIns="1270" rIns="88900" bIns="44450" rtlCol="0" anchorCtr="0">
            <a:noAutofit/>
          </a:bodyPr>
          <a:lstStyle/>
          <a:p>
            <a:r>
              <a:rPr lang="en-US" sz="1400" dirty="0" smtClean="0">
                <a:solidFill>
                  <a:srgbClr val="1F497E"/>
                </a:solidFill>
                <a:latin typeface="Calibri"/>
              </a:rPr>
              <a:t>10/6/2014</a:t>
            </a:r>
            <a:endParaRPr lang="en-US" sz="1400" dirty="0">
              <a:solidFill>
                <a:srgbClr val="1F497E"/>
              </a:solidFill>
              <a:latin typeface="Calibri"/>
            </a:endParaRPr>
          </a:p>
        </p:txBody>
      </p:sp>
      <p:sp>
        <p:nvSpPr>
          <p:cNvPr id="130" name="Flowchart: Merge 129"/>
          <p:cNvSpPr/>
          <p:nvPr/>
        </p:nvSpPr>
        <p:spPr>
          <a:xfrm rot="16200000">
            <a:off x="1525646" y="3070066"/>
            <a:ext cx="268224" cy="354456"/>
          </a:xfrm>
          <a:prstGeom prst="flowChartMerge">
            <a:avLst/>
          </a:prstGeom>
          <a:solidFill>
            <a:schemeClr val="accent5"/>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1816131" y="3014635"/>
            <a:ext cx="1524000" cy="606833"/>
          </a:xfrm>
          <a:prstGeom prst="rect">
            <a:avLst/>
          </a:prstGeom>
          <a:noFill/>
        </p:spPr>
        <p:txBody>
          <a:bodyPr vert="horz" wrap="square" lIns="88900" tIns="44450" rIns="88900" bIns="44450" rtlCol="0" anchorCtr="0">
            <a:spAutoFit/>
          </a:bodyPr>
          <a:lstStyle/>
          <a:p>
            <a:pPr>
              <a:lnSpc>
                <a:spcPct val="80000"/>
              </a:lnSpc>
            </a:pPr>
            <a:r>
              <a:rPr lang="en-US" sz="1400" b="1" dirty="0" smtClean="0">
                <a:latin typeface="Calibri"/>
              </a:rPr>
              <a:t>Begin Completing First Leadership Conference Form</a:t>
            </a:r>
            <a:endParaRPr lang="en-US" sz="1400" b="1" dirty="0">
              <a:latin typeface="Calibri"/>
            </a:endParaRPr>
          </a:p>
        </p:txBody>
      </p:sp>
      <p:sp>
        <p:nvSpPr>
          <p:cNvPr id="136" name="TextBox 135"/>
          <p:cNvSpPr txBox="1"/>
          <p:nvPr/>
        </p:nvSpPr>
        <p:spPr>
          <a:xfrm>
            <a:off x="1817268" y="3524313"/>
            <a:ext cx="1397000" cy="228600"/>
          </a:xfrm>
          <a:prstGeom prst="rect">
            <a:avLst/>
          </a:prstGeom>
          <a:noFill/>
        </p:spPr>
        <p:txBody>
          <a:bodyPr vert="horz" wrap="none" lIns="88900" tIns="1270" rIns="88900" bIns="44450" rtlCol="0" anchorCtr="0">
            <a:noAutofit/>
          </a:bodyPr>
          <a:lstStyle/>
          <a:p>
            <a:r>
              <a:rPr lang="en-US" sz="1400" dirty="0" smtClean="0">
                <a:solidFill>
                  <a:srgbClr val="1F497E"/>
                </a:solidFill>
                <a:latin typeface="Calibri"/>
              </a:rPr>
              <a:t>9/17/2014</a:t>
            </a:r>
            <a:endParaRPr lang="en-US" sz="1400" dirty="0">
              <a:solidFill>
                <a:srgbClr val="1F497E"/>
              </a:solidFill>
              <a:latin typeface="Calibri"/>
            </a:endParaRPr>
          </a:p>
        </p:txBody>
      </p:sp>
      <p:sp>
        <p:nvSpPr>
          <p:cNvPr id="142" name="TextBox 141"/>
          <p:cNvSpPr txBox="1"/>
          <p:nvPr/>
        </p:nvSpPr>
        <p:spPr>
          <a:xfrm>
            <a:off x="5993673" y="2106346"/>
            <a:ext cx="2286000" cy="423193"/>
          </a:xfrm>
          <a:prstGeom prst="rect">
            <a:avLst/>
          </a:prstGeom>
          <a:noFill/>
        </p:spPr>
        <p:txBody>
          <a:bodyPr vert="horz" lIns="0" tIns="0" rIns="0" bIns="0" rtlCol="0" anchor="b">
            <a:spAutoFit/>
          </a:bodyPr>
          <a:lstStyle/>
          <a:p>
            <a:pPr>
              <a:lnSpc>
                <a:spcPts val="1050"/>
              </a:lnSpc>
            </a:pPr>
            <a:r>
              <a:rPr lang="en-US" sz="1400" dirty="0" smtClean="0">
                <a:latin typeface="Calibri"/>
              </a:rPr>
              <a:t>Second Round of</a:t>
            </a:r>
          </a:p>
          <a:p>
            <a:pPr>
              <a:lnSpc>
                <a:spcPts val="1050"/>
              </a:lnSpc>
            </a:pPr>
            <a:r>
              <a:rPr lang="en-US" sz="1400" dirty="0" smtClean="0">
                <a:latin typeface="Calibri"/>
              </a:rPr>
              <a:t> Leadership </a:t>
            </a:r>
          </a:p>
          <a:p>
            <a:pPr>
              <a:lnSpc>
                <a:spcPts val="1050"/>
              </a:lnSpc>
            </a:pPr>
            <a:r>
              <a:rPr lang="en-US" sz="1400" dirty="0" smtClean="0">
                <a:latin typeface="Calibri"/>
              </a:rPr>
              <a:t>Observations </a:t>
            </a:r>
            <a:endParaRPr lang="en-US" sz="1400" dirty="0">
              <a:latin typeface="Calibri"/>
            </a:endParaRPr>
          </a:p>
        </p:txBody>
      </p:sp>
      <p:sp>
        <p:nvSpPr>
          <p:cNvPr id="148" name="TextBox 147"/>
          <p:cNvSpPr txBox="1"/>
          <p:nvPr/>
        </p:nvSpPr>
        <p:spPr>
          <a:xfrm>
            <a:off x="5884487" y="1791695"/>
            <a:ext cx="2030768" cy="218008"/>
          </a:xfrm>
          <a:prstGeom prst="rect">
            <a:avLst/>
          </a:prstGeom>
          <a:noFill/>
        </p:spPr>
        <p:txBody>
          <a:bodyPr vert="horz" wrap="square" lIns="88900" tIns="44450" rIns="88900" bIns="44450" rtlCol="0" anchor="ctr">
            <a:spAutoFit/>
          </a:bodyPr>
          <a:lstStyle/>
          <a:p>
            <a:pPr>
              <a:lnSpc>
                <a:spcPts val="950"/>
              </a:lnSpc>
            </a:pPr>
            <a:r>
              <a:rPr lang="en-US" sz="1400" dirty="0" smtClean="0">
                <a:solidFill>
                  <a:srgbClr val="1F497E"/>
                </a:solidFill>
                <a:latin typeface="Calibri"/>
              </a:rPr>
              <a:t>4/1/2015 - 6/12/2015</a:t>
            </a:r>
            <a:endParaRPr lang="en-US" sz="1400" dirty="0">
              <a:solidFill>
                <a:srgbClr val="1F497E"/>
              </a:solidFill>
              <a:latin typeface="Calibri"/>
            </a:endParaRPr>
          </a:p>
        </p:txBody>
      </p:sp>
      <p:sp>
        <p:nvSpPr>
          <p:cNvPr id="158" name="TextBox 157"/>
          <p:cNvSpPr txBox="1"/>
          <p:nvPr/>
        </p:nvSpPr>
        <p:spPr>
          <a:xfrm>
            <a:off x="1765320" y="1757602"/>
            <a:ext cx="2171127" cy="218008"/>
          </a:xfrm>
          <a:prstGeom prst="rect">
            <a:avLst/>
          </a:prstGeom>
          <a:noFill/>
        </p:spPr>
        <p:txBody>
          <a:bodyPr vert="horz" wrap="square" lIns="88900" tIns="44450" rIns="88900" bIns="44450" rtlCol="0" anchor="ctr">
            <a:spAutoFit/>
          </a:bodyPr>
          <a:lstStyle/>
          <a:p>
            <a:pPr>
              <a:lnSpc>
                <a:spcPts val="950"/>
              </a:lnSpc>
            </a:pPr>
            <a:r>
              <a:rPr lang="en-US" sz="1400" dirty="0" smtClean="0">
                <a:solidFill>
                  <a:srgbClr val="1F497E"/>
                </a:solidFill>
                <a:latin typeface="Calibri"/>
              </a:rPr>
              <a:t>9/29/2014 - 12/16/2014</a:t>
            </a:r>
            <a:endParaRPr lang="en-US" sz="1400" dirty="0">
              <a:solidFill>
                <a:srgbClr val="1F497E"/>
              </a:solidFill>
              <a:latin typeface="Calibri"/>
            </a:endParaRPr>
          </a:p>
        </p:txBody>
      </p:sp>
      <p:sp>
        <p:nvSpPr>
          <p:cNvPr id="175" name="TextBox 174"/>
          <p:cNvSpPr txBox="1"/>
          <p:nvPr/>
        </p:nvSpPr>
        <p:spPr>
          <a:xfrm>
            <a:off x="1367376" y="252484"/>
            <a:ext cx="7000628" cy="523220"/>
          </a:xfrm>
          <a:prstGeom prst="rect">
            <a:avLst/>
          </a:prstGeom>
          <a:noFill/>
        </p:spPr>
        <p:txBody>
          <a:bodyPr wrap="square" rtlCol="0">
            <a:spAutoFit/>
          </a:bodyPr>
          <a:lstStyle/>
          <a:p>
            <a:r>
              <a:rPr lang="en-US" sz="2800" dirty="0" smtClean="0"/>
              <a:t>Leadership Observation Timeline 2014-2015</a:t>
            </a:r>
            <a:endParaRPr lang="en-US" sz="2800" dirty="0"/>
          </a:p>
        </p:txBody>
      </p:sp>
    </p:spTree>
    <p:custDataLst>
      <p:tags r:id="rId1"/>
    </p:custDataLst>
    <p:extLst>
      <p:ext uri="{BB962C8B-B14F-4D97-AF65-F5344CB8AC3E}">
        <p14:creationId xmlns:p14="http://schemas.microsoft.com/office/powerpoint/2010/main" val="3963203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365760"/>
            <a:ext cx="7520940" cy="2987040"/>
          </a:xfrm>
        </p:spPr>
        <p:txBody>
          <a:bodyPr/>
          <a:lstStyle/>
          <a:p>
            <a:r>
              <a:rPr lang="en-US" sz="6000" dirty="0" smtClean="0"/>
              <a:t>How to complete the Leadership Observation Form</a:t>
            </a:r>
            <a:endParaRPr lang="en-US" sz="6000" dirty="0"/>
          </a:p>
        </p:txBody>
      </p:sp>
    </p:spTree>
    <p:extLst>
      <p:ext uri="{BB962C8B-B14F-4D97-AF65-F5344CB8AC3E}">
        <p14:creationId xmlns:p14="http://schemas.microsoft.com/office/powerpoint/2010/main" val="3234198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JSZW5kZXJpbmdPcHRpb25zIjp7Ik1pbGVzdG9uZXNPdmVybGFwcGluZ0hhbmRsaW5nT3B0aW9ucyI6MiwiVGFza3NXaXRoVGl0bGVzTG9uZ2VyVGhhblRoZVRhc2tTaGFwZURldGVjdGVkIjp0cnVlfSwiUmVuZGVyaW5nTWFwIjp7Ik1pbGVzdG9uZXMiOlt7Ik1pbGVzdG9uZUlkIjoiOTI1ZGYzOGQtMjI2ZC00MjI1LWE4NDEtMjE5MGRjZGZjMGJiIiwiVGl0bGVTaGFwZU5hbWUiOiJUZXh0Qm94IDEwNCIsIkRhdGVTaGFwZU5hbWUiOiJUZXh0Qm94IDEwNiIsIk1hcmtlclNoYXBlTmFtZSI6IkZsb3djaGFydDogTWVyZ2UgMTAwIiwiQ29ubmVjdG9yU2hhcGVOYW1lIjoiU3RyYWlnaHQgQ29ubmVjdG9yIDEwMiJ9LHsiTWlsZXN0b25lSWQiOiI0MjRiMTg0My00ZDlmLTQ5NzEtYmQ5Ny01OTBlMDdmNmFiYmMiLCJUaXRsZVNoYXBlTmFtZSI6IlRleHRCb3ggMTE0IiwiRGF0ZVNoYXBlTmFtZSI6IlRleHRCb3ggMTE2IiwiTWFya2VyU2hhcGVOYW1lIjoiRmxvd2NoYXJ0OiBNZXJnZSAxMTAiLCJDb25uZWN0b3JTaGFwZU5hbWUiOiJTdHJhaWdodCBDb25uZWN0b3IgMTEyIn0seyJNaWxlc3RvbmVJZCI6IjljOGZhODk3LTczMTAtNDU4MC05OGMwLTJjZGEwYzBmMjExNiIsIlRpdGxlU2hhcGVOYW1lIjoiVGV4dEJveCAxMjMiLCJEYXRlU2hhcGVOYW1lIjoiVGV4dEJveCAxMjUiLCJNYXJrZXJTaGFwZU5hbWUiOiJGbG93Y2hhcnQ6IE1lcmdlIDExOSIsIkNvbm5lY3RvclNoYXBlTmFtZSI6IlN0cmFpZ2h0IENvbm5lY3RvciAxMjEifSx7Ik1pbGVzdG9uZUlkIjoiZjYyY2I1MTktYTFkMi00OGQ0LWEwYTItNWI0MGQ5ZGJmNWQyIiwiVGl0bGVTaGFwZU5hbWUiOiJUZXh0Qm94IDEzMyIsIkRhdGVTaGFwZU5hbWUiOiJUZXh0Qm94IDEzNSIsIk1hcmtlclNoYXBlTmFtZSI6IkZsb3djaGFydDogTWVyZ2UgMTI5IiwiQ29ubmVjdG9yU2hhcGVOYW1lIjoiU3RyYWlnaHQgQ29ubmVjdG9yIDEzMSJ9XSwiVGFza3MiOlt7IlRhc2tJZCI6ImFmMjE4YTUyLWRiNWUtNDZmMC04ZDBhLWE5MjM5YmQzMTBkNSIsIlRpdGxlU2hhcGVOYW1lIjoiVGV4dEJveCAxNDEiLCJEdXJhdGlvblRleHRTaGFwZU5hbWUiOm51bGwsIlNlZ21lbnRTaGFwZU5hbWUiOiJSZWN0YW5nbGUgMTM4IiwiVmVydGljYWxMZWZ0Q29ubmVjdG9yU2hhcGVOYW1lIjoiU3RyYWlnaHQgQ29ubmVjdG9yIDE0MyIsIlZlcnRpY2FsUmlnaHRDb25uZWN0b3JTaGFwZU5hbWUiOiJTdHJhaWdodCBDb25uZWN0b3IgMTQ1IiwiSG9yaXpvbnRhbENvbm5lY3RvclNoYXBlTmFtZSI6bnVsbCwiTGVmdERhdGVTaGFwZU5hbWUiOm51bGwsIlJpZ2h0RGF0ZVNoYXBlTmFtZSI6IlRleHRCb3ggMTQ3In0seyJUYXNrSWQiOiIyMTczOTk4NC04ZDYwLTRlMWUtYjg4ZC0xNDQ0ODNiY2JhZGYiLCJUaXRsZVNoYXBlTmFtZSI6bnVsbCwiRHVyYXRpb25UZXh0U2hhcGVOYW1lIjpudWxsLCJTZWdtZW50U2hhcGVOYW1lIjoiUmVjdGFuZ2xlIDE0OSIsIlZlcnRpY2FsTGVmdENvbm5lY3RvclNoYXBlTmFtZSI6IlN0cmFpZ2h0IENvbm5lY3RvciAxNTMiLCJWZXJ0aWNhbFJpZ2h0Q29ubmVjdG9yU2hhcGVOYW1lIjoiU3RyYWlnaHQgQ29ubmVjdG9yIDE1NSIsIkhvcml6b250YWxDb25uZWN0b3JTaGFwZU5hbWUiOm51bGwsIkxlZnREYXRlU2hhcGVOYW1lIjpudWxsLCJSaWdodERhdGVTaGFwZU5hbWUiOiJUZXh0Qm94IDE1NyJ9XSwiVGltZWJhbmQiOnsiRWxhcHNlZFRpbWVTaGFwZU5hbWUiOiJSZWN0YW5nbGUgOTQiLCJUb2RheU1hcmtlclNoYXBlTmFtZSI6Iklzb3NjZWxlcyBUcmlhbmdsZSA5NyIsIlRvZGF5TWFya2VyVGV4dFNoYXBlTmFtZSI6IlRleHRCb3ggOTgiLCJSaWdodEVuZENhcHNTaGFwZU5hbWUiOiJUZXh0Qm94IDkzIiwiTGVmdEVuZENhcHNTaGFwZU5hbWUiOiJUZXh0Qm94IDgyIiwiRWxhcHNlZFJlY3RhbmdsZVNoYXBlTmFtZSI6IlJlY3RhbmdsZSA5NiIsIlNlZ21lbnRTaGFwZXNOYW1lcyI6WyJSZWN0YW5nbGUgODEiLCJUZXh0Qm94IDgzIiwiVGV4dEJveCA4NCIsIlRleHRCb3ggODUiLCJUZXh0Qm94IDg2IiwiVGV4dEJveCA4NyIsIlRleHRCb3ggODgiLCJUZXh0Qm94IDg5IiwiVGV4dEJveCA5MCIsIlRleHRCb3ggOTEiLCJUZXh0Qm94IDkyIl19fSwiRWRpdGlvbiI6MCwiQ3VsdHVyZUluZm9OYW1lIjoiZW4tVVMiLCJWZXJzaW9uIjoiMi4wLjAuMCIsIk1pbGVzdG9uZXMiOlt7IkludGVybmFsSWQiOiJmNjJjYjUxOS1hMWQyLTQ4ZDQtYTBhMi01YjQwZDlkYmY1ZDIiLCJUaXRsZUxlZnQiOjEzMy43MzQ2NSwiVGl0bGVUb3AiOm51bGwsIlRpdGxlV2lkdGgiOm51bGwsIkNvbG9yIjoiMjIwLCA4OSwgMzYiLCJVdGNEYXRlIjoiMjAxNC0wOS0xN1QwMDowMDowMFoiLCJUaXRsZSI6IkJlZ2luIENvbXBsZXRpbmcgRmlyc3QgTGVhZGVyc2hpcCBDb25mZXJlbmNlIEZvcm0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5YzhmYTg5Ny03MzEwLTQ1ODAtOThjMC0yY2RhMGMwZjIxMTYiLCJUaXRsZUxlZnQiOjE2Ny4xNDQ1NjIsIlRpdGxlVG9wIjpudWxsLCJUaXRsZVdpZHRoIjpudWxsLCJDb2xvciI6IjIyMCwgODksIDM2IiwiVXRjRGF0ZSI6IjIwMTQtMTAtMDZUMDA6MDA6MDBaIiwiVGl0bGUiOiJGaXJzdCBMZWFkZXJzaGlwIENvbmZlcmVuY2UgRm9ybXMgRHVl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NDI0YjE4NDMtNGQ5Zi00OTcxLWJkOTctNTkwZTA3ZjZhYmJjIiwiVGl0bGVMZWZ0Ijo0MjUuNjMxNjUzLCJUaXRsZVRvcCI6bnVsbCwiVGl0bGVXaWR0aCI6bnVsbCwiQ29sb3IiOiIyMjAsIDg5LCAzNiIsIlV0Y0RhdGUiOiIyMDE1LTAzLTAyVDAwOjAwOjAwWiIsIlRpdGxlIjoiQmVnaW4gQ29tcGxldGluZyBTZWNvbmQgTGVhZGVyc2hpcCBDb25mZXJlbmNlIEZvcm0g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OTI1ZGYzOGQtMjI2ZC00MjI1LWE4NDEtMjE5MGRjZGZjMGJiIiwiVGl0bGVMZWZ0Ijo0NjkuNTkyMDQxLCJUaXRsZVRvcCI6bnVsbCwiVGl0bGVXaWR0aCI6bnVsbCwiQ29sb3IiOiIyMjAsIDg5LCAzNiIsIlV0Y0RhdGUiOiIyMDE1LTAzLTI3VDAwOjAwOjAwWiIsIlRpdGxlIjoiU2Vjb25kIExlYWRlcnNoaXAgQ29uZmVyZW5jZSBGb3JtIER1ZS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XSwiVGltZUxpbmVUeXBlIjozLCJUYXNrcyI6W3siSW50ZXJuYWxJZCI6IjIxNzM5OTg0LThkNjAtNGUxZS1iODhkLTE0NDQ4M2JjYmFkZiIsIkluZGV4IjoxLCJDb2xvciI6IjI0NSwgMTk0LCAxIiwiVXRjU3RhcnREYXRlIjoiMjAxNC0wOS0yOVQwMDowMDowMFoiLCJVdGNFbmREYXRlIjoiMjAxNC0xMi0xNlQwMDowMDowMCIsIlRpdGxlIjoiRmlyc3QgUm91bmQgb2YgTGVhZGVyc2hpcCBPYnNlcnZhdGlvbnMiLCJTaGFwZSI6MCwiQ3VzdG9tU2V0dGluZ3MiOnsiVGl0bGVXaWR0aCI6bnVsbCwiVGl0bGVGb250U2V0dGluZ3MiOnsiRm9udFNpemUiOjExLCJGb250TmFtZSI6IkNhbGlicmkiLCJJc0JvbGQiOmZhbHNlLCJJc0l0YWxpYyI6ZmFsc2UsIklzVW5kZXJsaW5lZCI6ZmFsc2UsIkZvcmVncm91bmRDb2xvciI6IjAsIDAsIDAsIDAifSwiU3RhcnREYXRlRm9udFNldHRpbmdzIjp7IkZvbnRTaXplIjoxMCwiRm9udE5hbWUiOiJDYWxpYnJpIiwiSXNCb2xkIjpmYWxzZSwiSXNJdGFsaWMiOmZhbHNlLCJJc1VuZGVybGluZWQiOmZhbHNlLCJGb3JlZ3JvdW5kQ29sb3IiOiIzMSwgNzMsIDEyNiJ9LCJFbmREYXRlRm9udFNldHRpbmdzIjp7IkZvbnRTaXplIjoxMCwiRm9udE5hbWUiOiJDYWxpYnJpIiwiSXNCb2xkIjpmYWxzZSwiSXNJdGFsaWMiOmZhbHNlLCJJc1VuZGVybGluZWQiOmZhbHNlLCJGb3JlZ3JvdW5kQ29sb3IiOiIwLCAzMSwgNzMsIDEyNiJ9fX0seyJJbnRlcm5hbElkIjoiYWYyMThhNTItZGI1ZS00NmYwLThkMGEtYTkyMzliZDMxMGQ1IiwiSW5kZXgiOjIsIkNvbG9yIjoiMjQ1LCAxOTQsIDEiLCJVdGNTdGFydERhdGUiOiIyMDE1LTA0LTAxVDAwOjAwOjAwWiIsIlV0Y0VuZERhdGUiOiIyMDE1LTA2LTEyVDAwOjAwOjAwIiwiVGl0bGUiOiJTZWNvbmQgUm91bmQgb2YgTGVhZGVyc2hpcCBPYnNlcnZhdGlvbnMgIiwiU2hhcGUiOjAsIkN1c3RvbVNldHRpbmdzIjp7IlRpdGxlV2lkdGgiOjE4MC4w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zMSwgNzMsIDEyNiJ9LCJFbmREYXRlRm9udFNldHRpbmdzIjp7IkZvbnRTaXplIjoxMCwiRm9udE5hbWUiOiJDYWxpYnJpIiwiSXNCb2xkIjpmYWxzZSwiSXNJdGFsaWMiOmZhbHNlLCJJc1VuZGVybGluZWQiOmZhbHNlLCJGb3JlZ3JvdW5kQ29sb3IiOiIwLCAzMSwgNzMsIDEyNiJ9fX1dLCJTdHlsZSI6eyJUaW1lbGluZVNldHRpbmdzIjp7IlRvZGF5TWFya2VyRm9udFNldHRpbmdzIjp7IkZvbnRTaXplIjoxMiwiRm9udE5hbWUiOiJDYWxpYnJpIiwiSXNCb2xkIjpmYWxzZSwiSXNJdGFsaWMiOmZhbHNlLCJJc1VuZGVybGluZWQiOmZhbHNlLCJGb3JlZ3JvdW5kQ29sb3IiOiJXaGl0ZSJ9LCJTdGFydFllYXJGb250Ijp7IkZvbnRTaXplIjoxOCwiRm9udE5hbWUiOiJDYWxpYnJpIiwiSXNCb2xkIjp0cnVlLCJJc0l0YWxpYyI6ZmFsc2UsIklzVW5kZXJsaW5lZCI6ZmFsc2UsIkZvcmVncm91bmRDb2xvciI6IldoaXRlIn0sIkVuZFllYXJGb250Ijp7IkZvbnRTaXplIjoxOCwiRm9udE5hbWUiOiJDYWxpYnJpIiwiSXNCb2xkIjp0cnVlLCJJc0l0YWxpYyI6ZmFsc2UsIklzVW5kZXJsaW5lZCI6ZmFsc2UsIkZvcmVncm91bmRDb2xvciI6IldoaXRlIn0sIklzVGhpbiI6ZmFsc2UsIkhhczNERWZmZWN0Ijp0cnVlLCJUaW1lYmFuZElzUm91bmRlZCI6ZmFsc2UsIlRpbWViYW5kQ29sb3IiOiIxNzgsIDE3OCwgMTc4IiwiVGltZWJhbmRGb250U2V0dGluZ3MiOnsiRm9udFNpemUiOjEyLCJGb250TmFtZSI6IkNhbGlicmkiLCJJc0JvbGQiOmZhbHNlLCJJc0l0YWxpYyI6ZmFsc2UsIklzVW5kZXJsaW5lZCI6ZmFsc2UsIkZvcmVncm91bmRDb2xvciI6IkJsYWNrIn0sIkVsYXBzZWRUaW1lQ29sb3IiOiIyNTUsIDE5MiwgMCIsIkVsYXBzZWRUaW1lU3R5bGUiOjEsIlRvZGF5TWFya2VyUG9zaXRpb24iOjEsIkNhcHNQb3NpdGlvbiI6M30sIkRlZmF1bHRNaWxlc3RvbmVTZXR0aW5ncyI6eyJGbGFnQ29ubmVjdG9yU2V0dGluZ3MiOnsiQ29sb3IiOiI3OSwgMTI5LCAxODkifSwiRGF0ZUZvcm1hdCI6eyJGb3JtYXRTdHJpbmciOiJNL2QveXl5eSIsIlNlcGFyYXRvciI6Ii8iLCJVc2VJbnRlcm5hdGlvbmFsRGF0ZUZvcm1hdCI6ZmFsc2V9LCJXb3JkV3JhcCI6dHJ1ZSw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EZWZhdWx0VGFza1NldHRpbmdzIjp7IldvcmRXcmFwIjpmYWxzZSwiRGF0ZUZvbnRTZXR0aW5ncyI6eyJGb250U2l6ZSI6MTAsIkZvbnROYW1lIjoiQ2FsaWJyaSIsIklzQm9sZCI6ZmFsc2UsIklzSXRhbGljIjpmYWxzZSwiSXNVbmRlcmxpbmVkIjpmYWxzZSwiRm9yZWdyb3VuZENvbG9yIjoiMzEsIDczLCAxMjYifSwiSXNUaGljayI6dHJ1ZSwiVGFza3NBYm92ZVRpbWViYW5kIjp0cnVlLCJEYXRlRm9ybWF0Ijp7IkZvcm1hdFN0cmluZyI6Ik0vZC95eXl5IiwiU2VwYXJhdG9yIjoiLyIsIlVzZUludGVybmF0aW9uYWxEYXRlRm9ybWF0IjpmYWxzZX0sIkR1cmF0aW9uUG9zaXRpb24iOjIsIkR1cmF0aW9uRm9ybWF0IjowLCJSZW5kZXJMb25nVGFza1RpdGxlQWJvdmVUYXNrU2hhcGUiOmZhbHNlLCJJc0hvcml6b250YWxDb25uZWN0b3JWaXNpYmxlIjpmYWxzZSwiSXNWZXJ0aWNhbENvbm5lY3RvclZpc2libGUiOnRydWUsIkhvcml6b250YWxDb25uZWN0b3JTZXR0aW5ncyI6eyJDb2xvciI6IjIwNCwgMjA0LCAyMDQifSwiVmVydGljYWxDb25uZWN0b3JTZXR0aW5ncyI6eyJDb2xvciI6IjIwNCwgMjA0LCAyMDQifSwiSW50ZXJ2YWxUZXh0UG9zaXRpb24iOjEsIkludGVydmFsRGF0ZVBvc2l0aW9uIjoyLCJUaXRsZVdpZHRoIjpudWxsLCJUaXRsZUZvbnRTZXR0aW5ncyI6eyJGb250U2l6ZSI6MTEsIkZvbnROYW1lIjoiQ2FsaWJyaSIsIklzQm9sZCI6ZmFsc2UsIklzSXRhbGljIjpmYWxzZSwiSXNVbmRlcmxpbmVkIjpmYWxzZSwiRm9yZWdyb3VuZENvbG9yIjoiQmxhY2sifX0sIlNjYWxlU2V0dGluZ3MiOnsiRGF0ZUZvcm1hdCI6Ik1NTSIsIkludGVydmFsVHlwZSI6MiwiVXNlQXV0b21hdGljVGltZVNjYWxlIjp0cnVlLCJDdXN0b21UaW1lU2NhbGVVdGNTdGFydERhdGUiOiIyMDE0LTA5LTE3VDAwOjAwOjAwWiIsIkN1c3RvbVRpbWVTY2FsZVV0Y0VuZERhdGUiOiIyMDE1LTAzLTI3VDAwOjAwOjAwWiJ9fSwiVGltZWJhbmRWZXJ0aWNhbFBvc2l0aW9uIjp7IlF1aWNrUG9zaXRpb24iOjIsIlJlbGF0aXZlUG9zaXRpb24iOjc1LjAsIkFic29sdXRlUG9zaXRpb24iOjQwNS4wLCJQcmV2aW91c0Fic29sdXRlUG9zaXRpb24iOjQwNS4wfX0="/>
  <p:tag name="__MASTER" val="__part_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1135</TotalTime>
  <Words>428</Words>
  <Application>Microsoft Office PowerPoint</Application>
  <PresentationFormat>On-screen Show (4:3)</PresentationFormat>
  <Paragraphs>79</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Completing a leadership observation </vt:lpstr>
      <vt:lpstr>Leadership observation domains  </vt:lpstr>
      <vt:lpstr>Leadership Observations </vt:lpstr>
      <vt:lpstr>Leadership Observations </vt:lpstr>
      <vt:lpstr>Leadership observation domains  </vt:lpstr>
      <vt:lpstr>PowerPoint Presentation</vt:lpstr>
      <vt:lpstr>PowerPoint Presentation</vt:lpstr>
      <vt:lpstr>PowerPoint Presentation</vt:lpstr>
      <vt:lpstr>How to complete the Leadership Observation Form</vt:lpstr>
      <vt:lpstr>STEP 1- Hover over “Observations” then click “Leadership Conferences” </vt:lpstr>
      <vt:lpstr>  STEP 2- Click “Create New Leadership Conference” </vt:lpstr>
      <vt:lpstr>STEP 3a- Under “To Be Completed By” select “I’m creating this form for myself to complete”.  </vt:lpstr>
      <vt:lpstr>STEP 3b- Under “Add Requested By” search for your immediate supervisor’s name,  then click “add”. Click “Next” at the bottom of the page. </vt:lpstr>
      <vt:lpstr>STEP-4 The form should look like this: </vt:lpstr>
      <vt:lpstr>STEP 5-     Read the first element in Domain 1.  Check the boxes next to the evidence(s) that occur in your building. </vt:lpstr>
      <vt:lpstr>Step 6- Upload documents (maximum of 2) for each element  </vt:lpstr>
      <vt:lpstr>To Upload- Click “Choose file”.  You will see all documents that are saved on your computer.   Find the document that you would like to upload and click on it then click “open”.  The title of the attachment should appear in the box.  To include more attachments, click “add attachments”.</vt:lpstr>
      <vt:lpstr>Step 7- Complete Steps 5 and 6 for each required domain/element </vt:lpstr>
      <vt:lpstr>Step 8-click “Finish” </vt:lpstr>
      <vt:lpstr>PowerPoint Presentation</vt:lpstr>
      <vt:lpstr>Contact Information</vt:lpstr>
    </vt:vector>
  </TitlesOfParts>
  <Company>Oklahoma City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a leadership observation</dc:title>
  <dc:creator>Currin-Moore, Alicia Q.</dc:creator>
  <cp:lastModifiedBy>Currin-Moore, Alicia Q.</cp:lastModifiedBy>
  <cp:revision>14</cp:revision>
  <cp:lastPrinted>2014-09-18T16:07:32Z</cp:lastPrinted>
  <dcterms:created xsi:type="dcterms:W3CDTF">2014-09-18T02:02:47Z</dcterms:created>
  <dcterms:modified xsi:type="dcterms:W3CDTF">2014-09-19T02:44:03Z</dcterms:modified>
</cp:coreProperties>
</file>